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2" r:id="rId3"/>
    <p:sldId id="701" r:id="rId4"/>
    <p:sldId id="287" r:id="rId5"/>
    <p:sldId id="290" r:id="rId6"/>
    <p:sldId id="291" r:id="rId7"/>
    <p:sldId id="292" r:id="rId8"/>
    <p:sldId id="293" r:id="rId9"/>
    <p:sldId id="702" r:id="rId10"/>
    <p:sldId id="703" r:id="rId11"/>
    <p:sldId id="706" r:id="rId12"/>
    <p:sldId id="704" r:id="rId13"/>
    <p:sldId id="707" r:id="rId14"/>
    <p:sldId id="705" r:id="rId15"/>
    <p:sldId id="708" r:id="rId16"/>
    <p:sldId id="709" r:id="rId17"/>
    <p:sldId id="710" r:id="rId18"/>
    <p:sldId id="711" r:id="rId19"/>
    <p:sldId id="288" r:id="rId20"/>
    <p:sldId id="66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C8BC-99CE-4F51-B6A0-E23A01D24696}" type="datetimeFigureOut">
              <a:rPr lang="zh-CN" altLang="en-US" smtClean="0"/>
              <a:t>2026/1/20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8CBB9-D709-4EAB-8E64-65BA1BE35245}" type="slidenum">
              <a:rPr lang="zh-CN" altLang="en-US" smtClean="0"/>
              <a:t>‹#›</a:t>
            </a:fld>
            <a:endParaRPr lang="zh-CN" altLang="en-US"/>
          </a:p>
        </p:txBody>
      </p:sp>
    </p:spTree>
    <p:extLst>
      <p:ext uri="{BB962C8B-B14F-4D97-AF65-F5344CB8AC3E}">
        <p14:creationId xmlns:p14="http://schemas.microsoft.com/office/powerpoint/2010/main" val="32007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Viewshed</a:t>
            </a:r>
            <a:r>
              <a:rPr lang="en-US" baseline="0" dirty="0"/>
              <a:t> analysis is used to determine what areas are visible from a vantage point or location based on the terrain characteristics. </a:t>
            </a:r>
          </a:p>
          <a:p>
            <a:endParaRPr lang="en-US" baseline="0" dirty="0"/>
          </a:p>
          <a:p>
            <a:r>
              <a:rPr lang="en-US" baseline="0" dirty="0"/>
              <a:t>To undertake such an analysis, you will need to provide a vantage point, such as a point location, and a digital terrain surface. </a:t>
            </a:r>
          </a:p>
          <a:p>
            <a:endParaRPr lang="en-US" baseline="0" dirty="0"/>
          </a:p>
          <a:p>
            <a:r>
              <a:rPr lang="en-US" baseline="0" dirty="0"/>
              <a:t>The output will be binary with 1 indicating areas that are visible based on the topography.</a:t>
            </a:r>
          </a:p>
          <a:p>
            <a:endParaRPr lang="en-US" baseline="0" dirty="0"/>
          </a:p>
          <a:p>
            <a:r>
              <a:rPr lang="en-US" baseline="0" dirty="0"/>
              <a:t>Note that this only takes into account topography. If you would like to incorporate above-ground features that could impact visibility, you should input a DSM as opposed to a DTM. </a:t>
            </a:r>
          </a:p>
          <a:p>
            <a:endParaRPr lang="en-US" baseline="0" dirty="0"/>
          </a:p>
          <a:p>
            <a:r>
              <a:rPr lang="en-US" baseline="0" dirty="0"/>
              <a:t>More complex visibility analyses can be performed using 3D GIS.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a:t>
            </a:fld>
            <a:endParaRPr lang="en-US"/>
          </a:p>
        </p:txBody>
      </p:sp>
    </p:spTree>
    <p:extLst>
      <p:ext uri="{BB962C8B-B14F-4D97-AF65-F5344CB8AC3E}">
        <p14:creationId xmlns:p14="http://schemas.microsoft.com/office/powerpoint/2010/main" val="2646984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The first task is to fill sinks. Sinks represent depressions in the landscape that hinder the flow of water over the landscape.</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In order to perform surface hydrologic analysis, we need to be able to model the flow of water from the ridge to the valley.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So, if water gets trapped in a local depression, this is an issue. A sink prohibits calculating future flow direction values, and they occur when all neighboring cells are higher than the processing cell, as demonstrated in the provided example.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Sometimes sinks represent errors or artifacts from creating the data. Sometimes they represent real features on the landscape. Regardless, sinks must be filled to perform the analysis. A generalized representation of the terrain is required.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 required input is a DEM or DTM. Once sinks have been filled, the result is a hydrologically corrected DEM.</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26647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Flow direction represents the direction of flow from a center cell to its neighbors.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Flow will progress to the cell with the greatest downhill slope in comparison to the center cell.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 3 by 3 window provided here shows the codes used to indicate different flow directions.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For example, a code of 16 suggests that water will flow to the cell to the left.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 required input for a flow direction calculation is a filled or hydrologically corrected DEM.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This example relates specifically to the D8 method. Other methods are available to calculate flow direction, as will be discussed later. </a:t>
            </a:r>
            <a:endParaRPr lang="en-US" sz="1800" dirty="0">
              <a:solidFill>
                <a:prstClr val="black"/>
              </a:solidFill>
              <a:latin typeface="Segoe UI" panose="020B0502040204020203" pitchFamily="34" charset="0"/>
            </a:endParaRP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4006101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149666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Flow accumulation values represent the number of cells flowing into the processing cell. They do not represent a contributing or drainage area.</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If you would like to calculate drainage area you will need to multiply the flow accumulation value by the cell size. You can then use conversion factors to convert to other area units.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For example, if 812 cells flow into a processing cell and the cell size is 15 by 15 meters, then the contributing area would be calculated as 812 times 15 times 15, or 182,700 square meters. You can then convert to other area units, such as hectares or acres, using the necessary conversion factors. </a:t>
            </a:r>
          </a:p>
          <a:p>
            <a:endParaRPr lang="en-US" baseline="0" dirty="0"/>
          </a:p>
          <a:p>
            <a:r>
              <a:rPr lang="en-US" sz="1800" dirty="0">
                <a:solidFill>
                  <a:srgbClr val="000000"/>
                </a:solidFill>
                <a:latin typeface="Segoe UI" panose="020B0502040204020203" pitchFamily="34" charset="0"/>
              </a:rPr>
              <a:t>Discharge represents the volume of water passing a point in a given amount of time. Units of measurements include cubic feet per second and cubic centimeters per second.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Discharge can be calculated from flow accumulation using the ratio method by comparison to a location of known discharge.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For example, if discharge is measured at a gauging station and flow accumulation is calculated using surface hydrologic modeling methods, then discharge can be estimated using the flow accumulation at another location.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Although this method allows for an estimate of discharge from flow accumulation, it is generally considered a rough measure, as there are many factors that this simple ratio method does not take into account. For example, this method does not take into account variability in topographic slope, stream channel morphology, watershed shape, soil characteristics, and land cover. All these factors could impact stream discharge.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Even given the limitations, this method can provide a useful estimate. </a:t>
            </a:r>
            <a:endParaRPr lang="en-US" sz="1800" dirty="0">
              <a:solidFill>
                <a:prstClr val="black"/>
              </a:solidFill>
              <a:latin typeface="Segoe UI" panose="020B0502040204020203" pitchFamily="34" charset="0"/>
            </a:endParaRP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139606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Once a flow accumulation surface is generated, it is possible to generate a synthetic stream network.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A threshold value must be defined in terms of flow accumulation. All cells with a flow accumulation higher than this value will be coded as a stream. All other cells will be coded as not a stream.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This calculation can be performed using Raster Calculator. So, the calculation is fairly easy. </a:t>
            </a:r>
          </a:p>
          <a:p>
            <a:endParaRPr lang="en-US" sz="1800" dirty="0">
              <a:solidFill>
                <a:srgbClr val="000000"/>
              </a:solidFill>
              <a:latin typeface="Segoe UI" panose="020B0502040204020203" pitchFamily="34" charset="0"/>
            </a:endParaRP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Once a synthetic stream network is generated, the raster data can be converted to vector line features. Simplification can be applied if desired. </a:t>
            </a:r>
            <a:endParaRPr lang="en-US" sz="1800" dirty="0">
              <a:solidFill>
                <a:prstClr val="black"/>
              </a:solidFill>
              <a:latin typeface="Segoe UI" panose="020B0502040204020203" pitchFamily="34" charset="0"/>
            </a:endParaRP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2125737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In a stream link grid, unique values are assigned to sections of a raster linear stream network.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Each section between intersections or confluences are assigned a unique value, as demonstrated in the provided example.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 required inputs are a stream raster grid and flow direction grid. </a:t>
            </a:r>
            <a:endParaRPr lang="en-US" sz="1800" dirty="0">
              <a:solidFill>
                <a:prstClr val="black"/>
              </a:solidFill>
              <a:latin typeface="Segoe UI" panose="020B0502040204020203" pitchFamily="34" charset="0"/>
            </a:endParaRP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662457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It is also possible to calculate stream order from stream raster grids and flow direction grids.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There are different methods for calculating stream order. Here, I will demonstrate the Strahler Method.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Using the Strahler Method, the smallest stream segments are labelled as 1st order streams. When two 1st order streams come together, a 2nd order stream is formed.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In order for a 3rd order stream to form, two 2nd order streams must come together. If a 1st and 2nd order stream come together, the result will still be a 2nd order stream. </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4274745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Segoe UI" panose="020B0502040204020203" pitchFamily="34" charset="0"/>
              </a:rPr>
              <a:t>Using a flow direction grid and a stream link grid, it is possible to generate watersheds.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A drainage area will be calculated for each unique segment of the stream link grid.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These areas will be assigned the same code as the stream segment to which they are associated.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Using this method, it is possible to generate watershed boundaries for an entire spatial extent. </a:t>
            </a:r>
          </a:p>
          <a:p>
            <a:endParaRPr lang="en-US" sz="1800" dirty="0">
              <a:solidFill>
                <a:srgbClr val="000000"/>
              </a:solidFill>
              <a:latin typeface="Segoe UI" panose="020B0502040204020203" pitchFamily="34" charset="0"/>
            </a:endParaRPr>
          </a:p>
          <a:p>
            <a:r>
              <a:rPr lang="en-US" sz="1800" dirty="0">
                <a:solidFill>
                  <a:srgbClr val="000000"/>
                </a:solidFill>
                <a:latin typeface="Segoe UI" panose="020B0502040204020203" pitchFamily="34" charset="0"/>
              </a:rPr>
              <a:t>The result will be a raster grid. Once it is generated, it is possible to convert the raster grid to polygons.</a:t>
            </a:r>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4096840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are interested in performing terrain analysis in ArcGIS, I would suggest the </a:t>
            </a:r>
            <a:r>
              <a:rPr lang="en-US" baseline="0" dirty="0" err="1"/>
              <a:t>Geomorphometry</a:t>
            </a:r>
            <a:r>
              <a:rPr lang="en-US" baseline="0" dirty="0"/>
              <a:t> &amp; Gradients Metrics Toolbox made available by Jeff Evans. </a:t>
            </a:r>
          </a:p>
          <a:p>
            <a:endParaRPr lang="en-US" baseline="0" dirty="0"/>
          </a:p>
          <a:p>
            <a:r>
              <a:rPr lang="en-US" baseline="0" dirty="0"/>
              <a:t>QGIS, including GRASS and SAGA, also provide many terrain analysis tools.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367016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3282726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Viewshed</a:t>
            </a:r>
            <a:r>
              <a:rPr lang="en-US" baseline="0" dirty="0"/>
              <a:t> analysis is used to determine what areas are visible from a vantage point or location based on the terrain characteristics. </a:t>
            </a:r>
          </a:p>
          <a:p>
            <a:endParaRPr lang="en-US" baseline="0" dirty="0"/>
          </a:p>
          <a:p>
            <a:r>
              <a:rPr lang="en-US" baseline="0" dirty="0"/>
              <a:t>To undertake such an analysis, you will need to provide a vantage point, such as a point location, and a digital terrain surface. </a:t>
            </a:r>
          </a:p>
          <a:p>
            <a:endParaRPr lang="en-US" baseline="0" dirty="0"/>
          </a:p>
          <a:p>
            <a:r>
              <a:rPr lang="en-US" baseline="0" dirty="0"/>
              <a:t>The output will be binary with 1 indicating areas that are visible based on the topography.</a:t>
            </a:r>
          </a:p>
          <a:p>
            <a:endParaRPr lang="en-US" baseline="0" dirty="0"/>
          </a:p>
          <a:p>
            <a:r>
              <a:rPr lang="en-US" baseline="0" dirty="0"/>
              <a:t>Note that this only takes into account topography. If you would like to incorporate above ground features that could impact visibility, you should input a DSM as opposed to a DTM. </a:t>
            </a:r>
          </a:p>
          <a:p>
            <a:endParaRPr lang="en-US" baseline="0" dirty="0"/>
          </a:p>
          <a:p>
            <a:r>
              <a:rPr lang="en-US" baseline="0" dirty="0"/>
              <a:t>More complex visibility analyses can be performed using 3D GIS.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192693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and fill analysis allows you to</a:t>
            </a:r>
            <a:r>
              <a:rPr lang="en-US" baseline="0" dirty="0"/>
              <a:t> map area of elevation change by comparing two elevation surfaces.</a:t>
            </a:r>
          </a:p>
          <a:p>
            <a:endParaRPr lang="en-US" baseline="0" dirty="0"/>
          </a:p>
          <a:p>
            <a:r>
              <a:rPr lang="en-US" baseline="0" dirty="0"/>
              <a:t>Cut areas represent elevation loss or areas of excavation whereas fill areas represent areas of fill or elevation gain.</a:t>
            </a:r>
          </a:p>
          <a:p>
            <a:endParaRPr lang="en-US" baseline="0" dirty="0"/>
          </a:p>
          <a:p>
            <a:r>
              <a:rPr lang="en-US" baseline="0" dirty="0"/>
              <a:t>Cut and fill analysis can be impacted by the error and quality of the input digital elevation data. </a:t>
            </a:r>
            <a:r>
              <a:rPr lang="en-US" baseline="0" dirty="0" err="1"/>
              <a:t>Misregistration</a:t>
            </a:r>
            <a:r>
              <a:rPr lang="en-US" baseline="0" dirty="0"/>
              <a:t> between the datasets can be an issue. </a:t>
            </a:r>
          </a:p>
          <a:p>
            <a:endParaRPr lang="en-US" baseline="0" dirty="0"/>
          </a:p>
          <a:p>
            <a:r>
              <a:rPr lang="en-US" baseline="0" dirty="0"/>
              <a:t>If you compare two DEMs, they should use the same vertical datum and units and both represent ellipsoidal or </a:t>
            </a:r>
            <a:r>
              <a:rPr lang="en-US" baseline="0" dirty="0" err="1"/>
              <a:t>orthometric</a:t>
            </a:r>
            <a:r>
              <a:rPr lang="en-US" baseline="0" dirty="0"/>
              <a:t> heights. </a:t>
            </a:r>
          </a:p>
          <a:p>
            <a:endParaRPr lang="en-US" baseline="0" dirty="0"/>
          </a:p>
          <a:p>
            <a:r>
              <a:rPr lang="en-US" baseline="0" dirty="0"/>
              <a:t>Topographic change can result from natural processes or human-induced alterations. Hooke (1999) suggests that humans move more material than river!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264390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generate profiles to extract elevation values along a transect, line, or path. </a:t>
            </a:r>
          </a:p>
          <a:p>
            <a:endParaRPr lang="en-US" baseline="0" dirty="0"/>
          </a:p>
          <a:p>
            <a:r>
              <a:rPr lang="en-US" baseline="0" dirty="0"/>
              <a:t>A profile is generated based on the raster cell values that intersect the path. </a:t>
            </a:r>
          </a:p>
          <a:p>
            <a:endParaRPr lang="en-US" baseline="0" dirty="0"/>
          </a:p>
          <a:p>
            <a:r>
              <a:rPr lang="en-US" baseline="0" dirty="0"/>
              <a:t>Once a profile is generated, graphs can be created and the results can be exported as tables for further analysis in other software packages.</a:t>
            </a:r>
          </a:p>
          <a:p>
            <a:endParaRPr lang="en-US" baseline="0" dirty="0"/>
          </a:p>
          <a:p>
            <a:r>
              <a:rPr lang="en-US" baseline="0" dirty="0"/>
              <a:t>https://www.youtube.com/watch?v=gk_CBD6AETg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93255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discuss some more advanced</a:t>
            </a:r>
            <a:r>
              <a:rPr lang="en-US" baseline="0" dirty="0"/>
              <a:t> and specific terrain analysis techniques. </a:t>
            </a:r>
          </a:p>
          <a:p>
            <a:endParaRPr lang="en-US" baseline="0" dirty="0"/>
          </a:p>
          <a:p>
            <a:r>
              <a:rPr lang="en-US" baseline="0" dirty="0"/>
              <a:t>Slope position provides a measure of slope position or ridge vs. valley by comparing the elevation of a center cell to the  mean elevation of its neighbors.</a:t>
            </a:r>
          </a:p>
          <a:p>
            <a:endParaRPr lang="en-US" baseline="0" dirty="0"/>
          </a:p>
          <a:p>
            <a:r>
              <a:rPr lang="en-US" baseline="0" dirty="0"/>
              <a:t>This is just another example of a tool that makes use of a moving window. </a:t>
            </a:r>
          </a:p>
          <a:p>
            <a:endParaRPr lang="en-US" baseline="0" dirty="0"/>
          </a:p>
          <a:p>
            <a:r>
              <a:rPr lang="en-US" baseline="0" dirty="0"/>
              <a:t>Increasing the window size will result in a more generalized pattern whereas smaller window sizes will highlight more local patterns. </a:t>
            </a:r>
          </a:p>
          <a:p>
            <a:endParaRPr lang="en-US" baseline="0" dirty="0"/>
          </a:p>
          <a:p>
            <a:r>
              <a:rPr lang="en-US" baseline="0" dirty="0"/>
              <a:t>There is not necessarily a correct window size, as this depends on the scale and question of interest. </a:t>
            </a:r>
          </a:p>
          <a:p>
            <a:endParaRPr lang="en-US" baseline="0" dirty="0"/>
          </a:p>
          <a:p>
            <a:r>
              <a:rPr lang="en-US" baseline="0" dirty="0"/>
              <a:t>It is possible to make this calculation using multiple window sizes for comparison or even average the results.</a:t>
            </a:r>
          </a:p>
          <a:p>
            <a:endParaRPr lang="en-US" baseline="0" dirty="0"/>
          </a:p>
          <a:p>
            <a:r>
              <a:rPr lang="en-US" baseline="0" dirty="0"/>
              <a:t>In the example provided, bright areas represent ridges or areas where the center cell is higher than its neighbors.</a:t>
            </a:r>
          </a:p>
          <a:p>
            <a:endParaRPr lang="en-US" baseline="0" dirty="0"/>
          </a:p>
          <a:p>
            <a:r>
              <a:rPr lang="en-US" baseline="0" dirty="0"/>
              <a:t>Dark areas represent valleys or areas where the center cell is lower than its neighbors.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1404609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Topographic roughness is a measure</a:t>
            </a:r>
            <a:r>
              <a:rPr lang="en-US" baseline="0" dirty="0"/>
              <a:t> of how variable or rough a terrain is within a local neighborhood. </a:t>
            </a:r>
          </a:p>
          <a:p>
            <a:endParaRPr lang="en-US" baseline="0" dirty="0"/>
          </a:p>
          <a:p>
            <a:r>
              <a:rPr lang="en-US" baseline="0" dirty="0"/>
              <a:t>So, it also makes use of moving window analysis. Larger windows will produce more generalized patterns whereas smaller windows will highlight more local patterns. </a:t>
            </a:r>
          </a:p>
          <a:p>
            <a:endParaRPr lang="en-US" baseline="0" dirty="0"/>
          </a:p>
          <a:p>
            <a:r>
              <a:rPr lang="en-US" baseline="0" dirty="0"/>
              <a:t>This measure is calculated as the square root of the standard deviations of the elevation measurements within a neighborhood. </a:t>
            </a:r>
          </a:p>
          <a:p>
            <a:endParaRPr lang="en-US" baseline="0" dirty="0"/>
          </a:p>
          <a:p>
            <a:r>
              <a:rPr lang="en-US" baseline="0" dirty="0"/>
              <a:t>Larger values indicate more rough or variable terrain and lower values indicate smoother or less variable terrain.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239109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Topographic</a:t>
            </a:r>
            <a:r>
              <a:rPr lang="en-US" baseline="0" dirty="0"/>
              <a:t> dissection is a measure of incision. </a:t>
            </a:r>
          </a:p>
          <a:p>
            <a:endParaRPr lang="en-US" baseline="0" dirty="0"/>
          </a:p>
          <a:p>
            <a:r>
              <a:rPr lang="en-US" baseline="0" dirty="0"/>
              <a:t>It is calculated by subtracting the lowest elevation value in a moving window from the center cell value then dividing by the range of values in the window. </a:t>
            </a:r>
          </a:p>
          <a:p>
            <a:endParaRPr lang="en-US" baseline="0" dirty="0"/>
          </a:p>
          <a:p>
            <a:r>
              <a:rPr lang="en-US" baseline="0" dirty="0"/>
              <a:t>So, like many of the other terrain analysis tools, this calculation makes use of a moving window. </a:t>
            </a:r>
          </a:p>
          <a:p>
            <a:endParaRPr lang="en-US" baseline="0" dirty="0"/>
          </a:p>
          <a:p>
            <a:r>
              <a:rPr lang="en-US" baseline="0" dirty="0"/>
              <a:t>Low values indicate more incision whereas high values indicate less incision. </a:t>
            </a:r>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171895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114652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116943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CC00-BB48-0875-6FF8-F0E4A5809E27}"/>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6DDC4F3-B40B-2CA5-6EA9-220905829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F4D38D1-8C9A-6A43-C266-30DD692FB742}"/>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2B7B8337-C30F-A7BE-943B-4FBC1F01020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8C426FB-2294-5729-B6CD-4C418F62B6F7}"/>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2533920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F58E-068C-443B-F093-7BFCE4A4CC0B}"/>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5CCDB5B-3772-0517-5369-F37D0B9D704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97A7AFB-928F-6795-8630-00CE270CD25F}"/>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3F07E961-A430-A670-F32C-A07AD5669BC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E031F02-B5F8-F5DD-871A-A62F20DF0379}"/>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1926568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3F9285-2FDB-DA88-A270-028257455E2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94882A3-1C4C-1E8C-B165-6617DB765EBE}"/>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69F07B0-31CD-DD34-34D4-FECB64E7CE26}"/>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6A6ACA95-FDB7-E13E-B867-AFFF6ABA310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17C9B3-C264-0FDD-A79A-86EED5140F8D}"/>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214086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1168-B234-D9D3-DF47-CBD16B0A0189}"/>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3E42F5-48C1-2E5E-40F2-070DFE199F8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43C5EFA-4A78-8677-F59C-27BD1232F050}"/>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5103E4EA-50DD-2F5F-4B58-269B374BC50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8419F6B-9289-EA36-615C-5B3B7CDDE71A}"/>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1497684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BB52-0A3F-A879-CD79-BC6032BD4BD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9D412ED-4B5D-5419-A502-98D5E5C7D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ED9ED5D-BFFD-B784-60DE-6D960C17F9A6}"/>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36B01E0E-204F-E673-CBA9-158BF10330B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5D474AD-0C80-3560-E9AF-DB33B28FB9DF}"/>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148957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55A25-510B-3E5D-6A2A-BECB582815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972C14F-3819-74AD-BD34-C9ED4EE33F5D}"/>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F47554-01A8-72AF-2B54-17C0DB3378A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CFC7F18-5F9B-B08D-09A5-EDE1709F676C}"/>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6" name="Footer Placeholder 5">
            <a:extLst>
              <a:ext uri="{FF2B5EF4-FFF2-40B4-BE49-F238E27FC236}">
                <a16:creationId xmlns:a16="http://schemas.microsoft.com/office/drawing/2014/main" id="{3F606D52-A5A5-AD05-E972-243C1E0DF7F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447699A-C425-8675-B6F3-32A43AA3DA2C}"/>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134767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A511-0C10-D047-89A8-FCF7A92A707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858579E-006A-73CB-0929-775EC18F8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E5DADAE7-65DD-B028-2C9F-90262388383D}"/>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6E37E6C-6E82-CF5C-8E32-B7DF6968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BF314F2-4983-AEE3-A3C3-B01C4827C2F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DA96EF6F-AFC9-428F-16B7-AD2BD9DD0985}"/>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8" name="Footer Placeholder 7">
            <a:extLst>
              <a:ext uri="{FF2B5EF4-FFF2-40B4-BE49-F238E27FC236}">
                <a16:creationId xmlns:a16="http://schemas.microsoft.com/office/drawing/2014/main" id="{D0810421-BB25-FA90-C90C-F1E599D03887}"/>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B5B923A-042D-5D0B-9294-BE8677F0A6EB}"/>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3722146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DCBF-F4CF-8165-509C-CF33E9B7E2A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19D04BC-BDA4-283B-2971-CF1B6D557233}"/>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4" name="Footer Placeholder 3">
            <a:extLst>
              <a:ext uri="{FF2B5EF4-FFF2-40B4-BE49-F238E27FC236}">
                <a16:creationId xmlns:a16="http://schemas.microsoft.com/office/drawing/2014/main" id="{F32B4F80-D41D-F145-694A-94CBDBAED7E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FCA7974-8000-4457-D6F5-607B04FCCA54}"/>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81751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16F2E-7140-B1D1-6576-324BB2528D8C}"/>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3" name="Footer Placeholder 2">
            <a:extLst>
              <a:ext uri="{FF2B5EF4-FFF2-40B4-BE49-F238E27FC236}">
                <a16:creationId xmlns:a16="http://schemas.microsoft.com/office/drawing/2014/main" id="{C14745DD-B14C-57D4-4EC0-943A3D511E96}"/>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422EEFA0-36E4-6CCB-68F2-986325B764CF}"/>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303239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80AD-8792-954B-D1E6-80D70956994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60F3904-CD1D-FBA0-A0E3-E1F54521D9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693EE77B-7BCC-53DB-0334-BE12718D1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F0AB5EB-469A-4D98-EB66-4FB4210B115D}"/>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6" name="Footer Placeholder 5">
            <a:extLst>
              <a:ext uri="{FF2B5EF4-FFF2-40B4-BE49-F238E27FC236}">
                <a16:creationId xmlns:a16="http://schemas.microsoft.com/office/drawing/2014/main" id="{7E8D4D51-B5F1-B140-5024-52BAB829992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2BAE711-57BB-271D-B109-CA4B8F62BBF0}"/>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35608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72FB-6445-F4A2-7818-77BAB6D0E63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0A89BF4-FE10-AFF8-2D27-3CACF8609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A6E923-745A-2738-151A-37DE60BA1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D9E6E30-753C-6ED3-6AC0-C2BFBA7F8AAC}"/>
              </a:ext>
            </a:extLst>
          </p:cNvPr>
          <p:cNvSpPr>
            <a:spLocks noGrp="1"/>
          </p:cNvSpPr>
          <p:nvPr>
            <p:ph type="dt" sz="half" idx="10"/>
          </p:nvPr>
        </p:nvSpPr>
        <p:spPr/>
        <p:txBody>
          <a:bodyPr/>
          <a:lstStyle/>
          <a:p>
            <a:fld id="{FB4C1821-1F79-4ECD-B154-96CD77EA012E}" type="datetimeFigureOut">
              <a:rPr lang="zh-CN" altLang="en-US" smtClean="0"/>
              <a:t>2026/1/20</a:t>
            </a:fld>
            <a:endParaRPr lang="zh-CN" altLang="en-US"/>
          </a:p>
        </p:txBody>
      </p:sp>
      <p:sp>
        <p:nvSpPr>
          <p:cNvPr id="6" name="Footer Placeholder 5">
            <a:extLst>
              <a:ext uri="{FF2B5EF4-FFF2-40B4-BE49-F238E27FC236}">
                <a16:creationId xmlns:a16="http://schemas.microsoft.com/office/drawing/2014/main" id="{065AA7F8-6A31-58C5-B7F1-3B00E154EB5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D683E6C-6450-EF22-6EDC-02EB1CC1E111}"/>
              </a:ext>
            </a:extLst>
          </p:cNvPr>
          <p:cNvSpPr>
            <a:spLocks noGrp="1"/>
          </p:cNvSpPr>
          <p:nvPr>
            <p:ph type="sldNum" sz="quarter" idx="12"/>
          </p:nvPr>
        </p:nvSpPr>
        <p:spPr/>
        <p:txBody>
          <a:body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83463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9AFCF0-D71A-621D-67AD-6A4C9434C7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3B3917C-55CD-34D2-5171-A245C2F224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2769246-C743-BC62-0586-48AF172DA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4C1821-1F79-4ECD-B154-96CD77EA012E}" type="datetimeFigureOut">
              <a:rPr lang="zh-CN" altLang="en-US" smtClean="0"/>
              <a:t>2026/1/20</a:t>
            </a:fld>
            <a:endParaRPr lang="zh-CN" altLang="en-US"/>
          </a:p>
        </p:txBody>
      </p:sp>
      <p:sp>
        <p:nvSpPr>
          <p:cNvPr id="5" name="Footer Placeholder 4">
            <a:extLst>
              <a:ext uri="{FF2B5EF4-FFF2-40B4-BE49-F238E27FC236}">
                <a16:creationId xmlns:a16="http://schemas.microsoft.com/office/drawing/2014/main" id="{40820889-4C40-31CF-584B-C6BF058E8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686CD716-0CBD-6427-E4B5-4CFCA07AA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A188FA-8077-434D-A667-BF7EE43824DE}" type="slidenum">
              <a:rPr lang="zh-CN" altLang="en-US" smtClean="0"/>
              <a:t>‹#›</a:t>
            </a:fld>
            <a:endParaRPr lang="zh-CN" altLang="en-US"/>
          </a:p>
        </p:txBody>
      </p:sp>
    </p:spTree>
    <p:extLst>
      <p:ext uri="{BB962C8B-B14F-4D97-AF65-F5344CB8AC3E}">
        <p14:creationId xmlns:p14="http://schemas.microsoft.com/office/powerpoint/2010/main" val="911515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evansmurphy.wixsite.com/evansspatial/arcgis-gradient-metrics-toolbo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pps.nationalmap.gov/lidar-explor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A409-53C6-BDB2-8A9D-86400A320683}"/>
              </a:ext>
            </a:extLst>
          </p:cNvPr>
          <p:cNvSpPr>
            <a:spLocks noGrp="1"/>
          </p:cNvSpPr>
          <p:nvPr>
            <p:ph type="ctrTitle"/>
          </p:nvPr>
        </p:nvSpPr>
        <p:spPr/>
        <p:txBody>
          <a:bodyPr/>
          <a:lstStyle/>
          <a:p>
            <a:endParaRPr lang="zh-CN" altLang="en-US"/>
          </a:p>
        </p:txBody>
      </p:sp>
      <p:sp>
        <p:nvSpPr>
          <p:cNvPr id="3" name="Subtitle 2">
            <a:extLst>
              <a:ext uri="{FF2B5EF4-FFF2-40B4-BE49-F238E27FC236}">
                <a16:creationId xmlns:a16="http://schemas.microsoft.com/office/drawing/2014/main" id="{2EFFDB9B-EF67-0D57-F5A7-E14F8A186239}"/>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24702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10</a:t>
            </a:fld>
            <a:endParaRPr lang="en-US"/>
          </a:p>
        </p:txBody>
      </p:sp>
      <p:sp>
        <p:nvSpPr>
          <p:cNvPr id="3" name="Title 1">
            <a:extLst>
              <a:ext uri="{FF2B5EF4-FFF2-40B4-BE49-F238E27FC236}">
                <a16:creationId xmlns:a16="http://schemas.microsoft.com/office/drawing/2014/main" id="{C74678C1-FE54-C1B8-4D1C-3BF56C9CCBBC}"/>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FE7E8BCC-065C-0A03-5C5C-5E331526CC35}"/>
              </a:ext>
            </a:extLst>
          </p:cNvPr>
          <p:cNvSpPr txBox="1"/>
          <p:nvPr/>
        </p:nvSpPr>
        <p:spPr>
          <a:xfrm>
            <a:off x="756356" y="1395255"/>
            <a:ext cx="7752413" cy="543675"/>
          </a:xfrm>
          <a:prstGeom prst="rect">
            <a:avLst/>
          </a:prstGeom>
          <a:noFill/>
        </p:spPr>
        <p:txBody>
          <a:bodyPr wrap="square">
            <a:spAutoFit/>
          </a:bodyPr>
          <a:lstStyle/>
          <a:p>
            <a:pPr>
              <a:buFont typeface="Courier New" panose="02070309020205020404" pitchFamily="49" charset="0"/>
              <a:buChar char="o"/>
            </a:pPr>
            <a:r>
              <a:rPr lang="en-US" sz="2933" dirty="0"/>
              <a:t> Surface hydrological modeling process</a:t>
            </a:r>
          </a:p>
        </p:txBody>
      </p:sp>
      <p:pic>
        <p:nvPicPr>
          <p:cNvPr id="10" name="Picture 9" descr="Graphical user interface, application, Teams&#10;&#10;Description automatically generated">
            <a:extLst>
              <a:ext uri="{FF2B5EF4-FFF2-40B4-BE49-F238E27FC236}">
                <a16:creationId xmlns:a16="http://schemas.microsoft.com/office/drawing/2014/main" id="{599AF17F-3774-1095-3A72-F2347A1E32BA}"/>
              </a:ext>
            </a:extLst>
          </p:cNvPr>
          <p:cNvPicPr>
            <a:picLocks noChangeAspect="1"/>
          </p:cNvPicPr>
          <p:nvPr/>
        </p:nvPicPr>
        <p:blipFill>
          <a:blip r:embed="rId3"/>
          <a:stretch>
            <a:fillRect/>
          </a:stretch>
        </p:blipFill>
        <p:spPr>
          <a:xfrm>
            <a:off x="2342314" y="1969771"/>
            <a:ext cx="5962068" cy="4901783"/>
          </a:xfrm>
          <a:prstGeom prst="rect">
            <a:avLst/>
          </a:prstGeom>
        </p:spPr>
      </p:pic>
    </p:spTree>
    <p:extLst>
      <p:ext uri="{BB962C8B-B14F-4D97-AF65-F5344CB8AC3E}">
        <p14:creationId xmlns:p14="http://schemas.microsoft.com/office/powerpoint/2010/main" val="223948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11</a:t>
            </a:fld>
            <a:endParaRPr lang="en-US"/>
          </a:p>
        </p:txBody>
      </p:sp>
      <p:sp>
        <p:nvSpPr>
          <p:cNvPr id="3" name="Title 1">
            <a:extLst>
              <a:ext uri="{FF2B5EF4-FFF2-40B4-BE49-F238E27FC236}">
                <a16:creationId xmlns:a16="http://schemas.microsoft.com/office/drawing/2014/main" id="{C74678C1-FE54-C1B8-4D1C-3BF56C9CCBBC}"/>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FE7E8BCC-065C-0A03-5C5C-5E331526CC35}"/>
              </a:ext>
            </a:extLst>
          </p:cNvPr>
          <p:cNvSpPr txBox="1"/>
          <p:nvPr/>
        </p:nvSpPr>
        <p:spPr>
          <a:xfrm>
            <a:off x="851941" y="1682514"/>
            <a:ext cx="5683771" cy="4606326"/>
          </a:xfrm>
          <a:prstGeom prst="rect">
            <a:avLst/>
          </a:prstGeom>
          <a:noFill/>
        </p:spPr>
        <p:txBody>
          <a:bodyPr wrap="square">
            <a:spAutoFit/>
          </a:bodyPr>
          <a:lstStyle/>
          <a:p>
            <a:pPr>
              <a:buFont typeface="Courier New" panose="02070309020205020404" pitchFamily="49" charset="0"/>
              <a:buChar char="o"/>
            </a:pPr>
            <a:r>
              <a:rPr lang="en-US" sz="2933" dirty="0"/>
              <a:t> Fill sinks</a:t>
            </a:r>
          </a:p>
          <a:p>
            <a:pPr marL="990575" lvl="1" indent="-380990">
              <a:buFont typeface="Wingdings" panose="05000000000000000000" pitchFamily="2" charset="2"/>
              <a:buChar char="ü"/>
            </a:pPr>
            <a:r>
              <a:rPr lang="en-US" sz="2400" dirty="0">
                <a:solidFill>
                  <a:srgbClr val="7030A0"/>
                </a:solidFill>
              </a:rPr>
              <a:t>Depression in the DEM where water gets trapped</a:t>
            </a:r>
          </a:p>
          <a:p>
            <a:pPr marL="990575" lvl="1" indent="-380990">
              <a:buFont typeface="Wingdings" panose="05000000000000000000" pitchFamily="2" charset="2"/>
              <a:buChar char="ü"/>
            </a:pPr>
            <a:r>
              <a:rPr lang="en-US" sz="2400" dirty="0"/>
              <a:t>A sink prohibits calculating future flow direction grid values</a:t>
            </a:r>
          </a:p>
          <a:p>
            <a:pPr marL="990575" lvl="1" indent="-380990">
              <a:buFont typeface="Wingdings" panose="05000000000000000000" pitchFamily="2" charset="2"/>
              <a:buChar char="ü"/>
            </a:pPr>
            <a:r>
              <a:rPr lang="en-US" sz="2400" dirty="0"/>
              <a:t>A sink occurs when all neighboring cells are higher than the processing cell</a:t>
            </a:r>
          </a:p>
          <a:p>
            <a:pPr marL="990575" lvl="1" indent="-380990">
              <a:buFont typeface="Wingdings" panose="05000000000000000000" pitchFamily="2" charset="2"/>
              <a:buChar char="ü"/>
            </a:pPr>
            <a:r>
              <a:rPr lang="en-US" sz="2400" dirty="0"/>
              <a:t>Sometimes they are natural features</a:t>
            </a:r>
          </a:p>
          <a:p>
            <a:pPr marL="990575" lvl="1" indent="-380990">
              <a:buFont typeface="Wingdings" panose="05000000000000000000" pitchFamily="2" charset="2"/>
              <a:buChar char="ü"/>
            </a:pPr>
            <a:r>
              <a:rPr lang="en-US" sz="2400" dirty="0"/>
              <a:t>Input = original DEM</a:t>
            </a:r>
          </a:p>
          <a:p>
            <a:endParaRPr lang="en-US" sz="2400" dirty="0"/>
          </a:p>
        </p:txBody>
      </p:sp>
      <p:pic>
        <p:nvPicPr>
          <p:cNvPr id="8" name="Picture 7" descr="A sink example">
            <a:extLst>
              <a:ext uri="{FF2B5EF4-FFF2-40B4-BE49-F238E27FC236}">
                <a16:creationId xmlns:a16="http://schemas.microsoft.com/office/drawing/2014/main" id="{6498CF0E-FCFC-0228-6CF6-8DB9718CB491}"/>
              </a:ext>
            </a:extLst>
          </p:cNvPr>
          <p:cNvPicPr>
            <a:picLocks noChangeAspect="1"/>
          </p:cNvPicPr>
          <p:nvPr/>
        </p:nvPicPr>
        <p:blipFill>
          <a:blip r:embed="rId3"/>
          <a:stretch>
            <a:fillRect/>
          </a:stretch>
        </p:blipFill>
        <p:spPr>
          <a:xfrm>
            <a:off x="6625277" y="1622854"/>
            <a:ext cx="3696327" cy="2655764"/>
          </a:xfrm>
          <a:prstGeom prst="rect">
            <a:avLst/>
          </a:prstGeom>
        </p:spPr>
      </p:pic>
      <p:pic>
        <p:nvPicPr>
          <p:cNvPr id="10" name="Picture 9" descr="Fill function in ArcGIS Pro">
            <a:extLst>
              <a:ext uri="{FF2B5EF4-FFF2-40B4-BE49-F238E27FC236}">
                <a16:creationId xmlns:a16="http://schemas.microsoft.com/office/drawing/2014/main" id="{3F57CD27-B220-75F6-26D7-80FE0FB9E3E5}"/>
              </a:ext>
            </a:extLst>
          </p:cNvPr>
          <p:cNvPicPr>
            <a:picLocks noChangeAspect="1"/>
          </p:cNvPicPr>
          <p:nvPr/>
        </p:nvPicPr>
        <p:blipFill>
          <a:blip r:embed="rId4"/>
          <a:stretch>
            <a:fillRect/>
          </a:stretch>
        </p:blipFill>
        <p:spPr>
          <a:xfrm>
            <a:off x="6625277" y="4364424"/>
            <a:ext cx="3696327" cy="2418157"/>
          </a:xfrm>
          <a:prstGeom prst="rect">
            <a:avLst/>
          </a:prstGeom>
        </p:spPr>
      </p:pic>
    </p:spTree>
    <p:extLst>
      <p:ext uri="{BB962C8B-B14F-4D97-AF65-F5344CB8AC3E}">
        <p14:creationId xmlns:p14="http://schemas.microsoft.com/office/powerpoint/2010/main" val="38994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12</a:t>
            </a:fld>
            <a:endParaRPr lang="en-US"/>
          </a:p>
        </p:txBody>
      </p:sp>
      <p:sp>
        <p:nvSpPr>
          <p:cNvPr id="3" name="Title 1">
            <a:extLst>
              <a:ext uri="{FF2B5EF4-FFF2-40B4-BE49-F238E27FC236}">
                <a16:creationId xmlns:a16="http://schemas.microsoft.com/office/drawing/2014/main" id="{9D41B727-758C-2968-4D5D-9D1A2F63ED9C}"/>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6" name="TextBox 5">
            <a:extLst>
              <a:ext uri="{FF2B5EF4-FFF2-40B4-BE49-F238E27FC236}">
                <a16:creationId xmlns:a16="http://schemas.microsoft.com/office/drawing/2014/main" id="{F171E63E-E3B3-4565-8047-0606F2C86920}"/>
              </a:ext>
            </a:extLst>
          </p:cNvPr>
          <p:cNvSpPr txBox="1"/>
          <p:nvPr/>
        </p:nvSpPr>
        <p:spPr>
          <a:xfrm>
            <a:off x="851942" y="1682513"/>
            <a:ext cx="5903625" cy="2759666"/>
          </a:xfrm>
          <a:prstGeom prst="rect">
            <a:avLst/>
          </a:prstGeom>
          <a:noFill/>
        </p:spPr>
        <p:txBody>
          <a:bodyPr wrap="square">
            <a:spAutoFit/>
          </a:bodyPr>
          <a:lstStyle/>
          <a:p>
            <a:pPr>
              <a:buFont typeface="Courier New" panose="02070309020205020404" pitchFamily="49" charset="0"/>
              <a:buChar char="o"/>
            </a:pPr>
            <a:r>
              <a:rPr lang="en-US" sz="2933" dirty="0"/>
              <a:t> Flow direction</a:t>
            </a:r>
          </a:p>
          <a:p>
            <a:pPr marL="990575" lvl="1" indent="-380990">
              <a:buFont typeface="Wingdings" panose="05000000000000000000" pitchFamily="2" charset="2"/>
              <a:buChar char="ü"/>
            </a:pPr>
            <a:r>
              <a:rPr lang="en-US" sz="2400" dirty="0">
                <a:solidFill>
                  <a:srgbClr val="7030A0"/>
                </a:solidFill>
              </a:rPr>
              <a:t>Created from an elevation surface</a:t>
            </a:r>
          </a:p>
          <a:p>
            <a:pPr marL="990575" lvl="1" indent="-380990">
              <a:buFont typeface="Wingdings" panose="05000000000000000000" pitchFamily="2" charset="2"/>
              <a:buChar char="ü"/>
            </a:pPr>
            <a:r>
              <a:rPr lang="en-US" sz="2400" dirty="0"/>
              <a:t>Direction values are assigned</a:t>
            </a:r>
          </a:p>
          <a:p>
            <a:pPr marL="990575" lvl="1" indent="-380990">
              <a:buFont typeface="Wingdings" panose="05000000000000000000" pitchFamily="2" charset="2"/>
              <a:buChar char="ü"/>
            </a:pPr>
            <a:r>
              <a:rPr lang="en-US" sz="2400" dirty="0"/>
              <a:t>Flow direction grids are used in many hydro GIS functions</a:t>
            </a:r>
          </a:p>
          <a:p>
            <a:pPr marL="990575" lvl="1" indent="-380990">
              <a:buFont typeface="Wingdings" panose="05000000000000000000" pitchFamily="2" charset="2"/>
              <a:buChar char="ü"/>
            </a:pPr>
            <a:r>
              <a:rPr lang="en-US" sz="2400" dirty="0"/>
              <a:t>Input = Filled DEM</a:t>
            </a:r>
          </a:p>
          <a:p>
            <a:endParaRPr lang="en-US" sz="2400" dirty="0"/>
          </a:p>
        </p:txBody>
      </p:sp>
      <p:pic>
        <p:nvPicPr>
          <p:cNvPr id="10" name="Picture 9" descr="Flow direction example">
            <a:extLst>
              <a:ext uri="{FF2B5EF4-FFF2-40B4-BE49-F238E27FC236}">
                <a16:creationId xmlns:a16="http://schemas.microsoft.com/office/drawing/2014/main" id="{935D643A-32D4-E69E-CC64-B2275228A48A}"/>
              </a:ext>
            </a:extLst>
          </p:cNvPr>
          <p:cNvPicPr>
            <a:picLocks noChangeAspect="1"/>
          </p:cNvPicPr>
          <p:nvPr/>
        </p:nvPicPr>
        <p:blipFill>
          <a:blip r:embed="rId3"/>
          <a:stretch>
            <a:fillRect/>
          </a:stretch>
        </p:blipFill>
        <p:spPr>
          <a:xfrm>
            <a:off x="6755568" y="1471219"/>
            <a:ext cx="3182341" cy="2790507"/>
          </a:xfrm>
          <a:prstGeom prst="rect">
            <a:avLst/>
          </a:prstGeom>
        </p:spPr>
      </p:pic>
      <p:pic>
        <p:nvPicPr>
          <p:cNvPr id="12" name="Picture 11" descr="Flow direction code">
            <a:extLst>
              <a:ext uri="{FF2B5EF4-FFF2-40B4-BE49-F238E27FC236}">
                <a16:creationId xmlns:a16="http://schemas.microsoft.com/office/drawing/2014/main" id="{7862B3A5-5663-7C37-A6B3-2BE8DC168373}"/>
              </a:ext>
            </a:extLst>
          </p:cNvPr>
          <p:cNvPicPr>
            <a:picLocks noChangeAspect="1"/>
          </p:cNvPicPr>
          <p:nvPr/>
        </p:nvPicPr>
        <p:blipFill>
          <a:blip r:embed="rId4"/>
          <a:stretch>
            <a:fillRect/>
          </a:stretch>
        </p:blipFill>
        <p:spPr>
          <a:xfrm>
            <a:off x="2698640" y="4566021"/>
            <a:ext cx="2747408" cy="2060555"/>
          </a:xfrm>
          <a:prstGeom prst="rect">
            <a:avLst/>
          </a:prstGeom>
        </p:spPr>
      </p:pic>
      <p:sp>
        <p:nvSpPr>
          <p:cNvPr id="13" name="TextBox 12">
            <a:extLst>
              <a:ext uri="{FF2B5EF4-FFF2-40B4-BE49-F238E27FC236}">
                <a16:creationId xmlns:a16="http://schemas.microsoft.com/office/drawing/2014/main" id="{529E0219-75BF-4CED-C27F-9152A11D1670}"/>
              </a:ext>
            </a:extLst>
          </p:cNvPr>
          <p:cNvSpPr txBox="1"/>
          <p:nvPr/>
        </p:nvSpPr>
        <p:spPr>
          <a:xfrm>
            <a:off x="1884379" y="6087509"/>
            <a:ext cx="814261" cy="420564"/>
          </a:xfrm>
          <a:prstGeom prst="rect">
            <a:avLst/>
          </a:prstGeom>
          <a:noFill/>
        </p:spPr>
        <p:txBody>
          <a:bodyPr wrap="square" rtlCol="0">
            <a:spAutoFit/>
          </a:bodyPr>
          <a:lstStyle/>
          <a:p>
            <a:r>
              <a:rPr lang="en-US" sz="2133" dirty="0"/>
              <a:t>Code</a:t>
            </a:r>
          </a:p>
        </p:txBody>
      </p:sp>
      <p:pic>
        <p:nvPicPr>
          <p:cNvPr id="15" name="Picture 14" descr="Flow direction function in ArcGIS Pro">
            <a:extLst>
              <a:ext uri="{FF2B5EF4-FFF2-40B4-BE49-F238E27FC236}">
                <a16:creationId xmlns:a16="http://schemas.microsoft.com/office/drawing/2014/main" id="{5CBCDBE9-98A4-50F4-37CF-F92AA9482382}"/>
              </a:ext>
            </a:extLst>
          </p:cNvPr>
          <p:cNvPicPr>
            <a:picLocks noChangeAspect="1"/>
          </p:cNvPicPr>
          <p:nvPr/>
        </p:nvPicPr>
        <p:blipFill>
          <a:blip r:embed="rId5"/>
          <a:stretch>
            <a:fillRect/>
          </a:stretch>
        </p:blipFill>
        <p:spPr>
          <a:xfrm>
            <a:off x="7099736" y="4523304"/>
            <a:ext cx="2747408" cy="2284219"/>
          </a:xfrm>
          <a:prstGeom prst="rect">
            <a:avLst/>
          </a:prstGeom>
        </p:spPr>
      </p:pic>
    </p:spTree>
    <p:extLst>
      <p:ext uri="{BB962C8B-B14F-4D97-AF65-F5344CB8AC3E}">
        <p14:creationId xmlns:p14="http://schemas.microsoft.com/office/powerpoint/2010/main" val="18790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13</a:t>
            </a:fld>
            <a:endParaRPr lang="en-US"/>
          </a:p>
        </p:txBody>
      </p:sp>
      <p:sp>
        <p:nvSpPr>
          <p:cNvPr id="3" name="Title 1">
            <a:extLst>
              <a:ext uri="{FF2B5EF4-FFF2-40B4-BE49-F238E27FC236}">
                <a16:creationId xmlns:a16="http://schemas.microsoft.com/office/drawing/2014/main" id="{C74678C1-FE54-C1B8-4D1C-3BF56C9CCBBC}"/>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FE7E8BCC-065C-0A03-5C5C-5E331526CC35}"/>
              </a:ext>
            </a:extLst>
          </p:cNvPr>
          <p:cNvSpPr txBox="1"/>
          <p:nvPr/>
        </p:nvSpPr>
        <p:spPr>
          <a:xfrm>
            <a:off x="851941" y="1682514"/>
            <a:ext cx="6458873" cy="5344989"/>
          </a:xfrm>
          <a:prstGeom prst="rect">
            <a:avLst/>
          </a:prstGeom>
          <a:noFill/>
        </p:spPr>
        <p:txBody>
          <a:bodyPr wrap="square">
            <a:spAutoFit/>
          </a:bodyPr>
          <a:lstStyle/>
          <a:p>
            <a:pPr>
              <a:buFont typeface="Courier New" panose="02070309020205020404" pitchFamily="49" charset="0"/>
              <a:buChar char="o"/>
            </a:pPr>
            <a:r>
              <a:rPr lang="en-US" sz="2933" dirty="0"/>
              <a:t> Flow accumulation</a:t>
            </a:r>
          </a:p>
          <a:p>
            <a:pPr marL="990575" lvl="1" indent="-380990">
              <a:buFont typeface="Wingdings" panose="05000000000000000000" pitchFamily="2" charset="2"/>
              <a:buChar char="ü"/>
            </a:pPr>
            <a:r>
              <a:rPr lang="en-US" sz="2400" dirty="0">
                <a:solidFill>
                  <a:srgbClr val="7030A0"/>
                </a:solidFill>
              </a:rPr>
              <a:t>Accumulated flow = number of cells flowing into each cell in the output grid. The current processing cell is not considered in this accumulation.</a:t>
            </a:r>
          </a:p>
          <a:p>
            <a:pPr marL="990575" lvl="1" indent="-380990">
              <a:buFont typeface="Wingdings" panose="05000000000000000000" pitchFamily="2" charset="2"/>
              <a:buChar char="ü"/>
            </a:pPr>
            <a:r>
              <a:rPr lang="en-US" sz="2400" dirty="0"/>
              <a:t>Output cells with a high flow accumulation are areas of concentrated flow and may be used to identify stream channels.</a:t>
            </a:r>
          </a:p>
          <a:p>
            <a:pPr marL="990575" lvl="1" indent="-380990">
              <a:buFont typeface="Wingdings" panose="05000000000000000000" pitchFamily="2" charset="2"/>
              <a:buChar char="ü"/>
            </a:pPr>
            <a:r>
              <a:rPr lang="en-US" sz="2400" dirty="0"/>
              <a:t>Output cells with a flow accumulation of zero are local topographic highs and may be used to identify ridges</a:t>
            </a:r>
          </a:p>
          <a:p>
            <a:pPr marL="990575" lvl="1" indent="-380990">
              <a:buFont typeface="Wingdings" panose="05000000000000000000" pitchFamily="2" charset="2"/>
              <a:buChar char="ü"/>
            </a:pPr>
            <a:r>
              <a:rPr lang="en-US" sz="2400" dirty="0"/>
              <a:t>Input = Flow direction grid</a:t>
            </a:r>
          </a:p>
          <a:p>
            <a:endParaRPr lang="en-US" sz="2400" dirty="0"/>
          </a:p>
        </p:txBody>
      </p:sp>
      <p:pic>
        <p:nvPicPr>
          <p:cNvPr id="6" name="Picture 5" descr="Flow accumulation example">
            <a:extLst>
              <a:ext uri="{FF2B5EF4-FFF2-40B4-BE49-F238E27FC236}">
                <a16:creationId xmlns:a16="http://schemas.microsoft.com/office/drawing/2014/main" id="{5C0CE1C9-4EDC-62AA-BAE2-F003B9841696}"/>
              </a:ext>
            </a:extLst>
          </p:cNvPr>
          <p:cNvPicPr>
            <a:picLocks noChangeAspect="1"/>
          </p:cNvPicPr>
          <p:nvPr/>
        </p:nvPicPr>
        <p:blipFill>
          <a:blip r:embed="rId3"/>
          <a:stretch>
            <a:fillRect/>
          </a:stretch>
        </p:blipFill>
        <p:spPr>
          <a:xfrm>
            <a:off x="7563060" y="1594838"/>
            <a:ext cx="2063261" cy="2503957"/>
          </a:xfrm>
          <a:prstGeom prst="rect">
            <a:avLst/>
          </a:prstGeom>
        </p:spPr>
      </p:pic>
      <p:pic>
        <p:nvPicPr>
          <p:cNvPr id="11" name="Picture 10" descr="Flow accumulation in ArcGIS Pro">
            <a:extLst>
              <a:ext uri="{FF2B5EF4-FFF2-40B4-BE49-F238E27FC236}">
                <a16:creationId xmlns:a16="http://schemas.microsoft.com/office/drawing/2014/main" id="{37907826-1335-6396-AB6E-6194935609EE}"/>
              </a:ext>
            </a:extLst>
          </p:cNvPr>
          <p:cNvPicPr>
            <a:picLocks noChangeAspect="1"/>
          </p:cNvPicPr>
          <p:nvPr/>
        </p:nvPicPr>
        <p:blipFill>
          <a:blip r:embed="rId4"/>
          <a:stretch>
            <a:fillRect/>
          </a:stretch>
        </p:blipFill>
        <p:spPr>
          <a:xfrm>
            <a:off x="7206272" y="4261594"/>
            <a:ext cx="2706997" cy="2464857"/>
          </a:xfrm>
          <a:prstGeom prst="rect">
            <a:avLst/>
          </a:prstGeom>
        </p:spPr>
      </p:pic>
    </p:spTree>
    <p:extLst>
      <p:ext uri="{BB962C8B-B14F-4D97-AF65-F5344CB8AC3E}">
        <p14:creationId xmlns:p14="http://schemas.microsoft.com/office/powerpoint/2010/main" val="7897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14</a:t>
            </a:fld>
            <a:endParaRPr lang="en-US"/>
          </a:p>
        </p:txBody>
      </p:sp>
      <p:sp>
        <p:nvSpPr>
          <p:cNvPr id="3" name="Title 1">
            <a:extLst>
              <a:ext uri="{FF2B5EF4-FFF2-40B4-BE49-F238E27FC236}">
                <a16:creationId xmlns:a16="http://schemas.microsoft.com/office/drawing/2014/main" id="{17B80073-E72A-5CD4-FD97-4D065C11AF35}"/>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2B214F75-9CA6-94B1-0AF4-77E59DB2929E}"/>
              </a:ext>
            </a:extLst>
          </p:cNvPr>
          <p:cNvSpPr txBox="1"/>
          <p:nvPr/>
        </p:nvSpPr>
        <p:spPr>
          <a:xfrm>
            <a:off x="851941" y="1682514"/>
            <a:ext cx="10181819" cy="3498330"/>
          </a:xfrm>
          <a:prstGeom prst="rect">
            <a:avLst/>
          </a:prstGeom>
          <a:noFill/>
        </p:spPr>
        <p:txBody>
          <a:bodyPr wrap="square">
            <a:spAutoFit/>
          </a:bodyPr>
          <a:lstStyle/>
          <a:p>
            <a:pPr>
              <a:buFont typeface="Courier New" panose="02070309020205020404" pitchFamily="49" charset="0"/>
              <a:buChar char="o"/>
            </a:pPr>
            <a:r>
              <a:rPr lang="en-US" sz="2933" dirty="0"/>
              <a:t> Calculations from a flow accumulation grid</a:t>
            </a:r>
          </a:p>
          <a:p>
            <a:pPr marL="990575" lvl="1" indent="-380990">
              <a:buFont typeface="Wingdings" panose="05000000000000000000" pitchFamily="2" charset="2"/>
              <a:buChar char="ü"/>
            </a:pPr>
            <a:r>
              <a:rPr lang="en-US" sz="2400" dirty="0"/>
              <a:t>Estimating drainage area </a:t>
            </a:r>
          </a:p>
          <a:p>
            <a:pPr marL="1600160" lvl="2" indent="-380990">
              <a:buFont typeface="Wingdings" panose="05000000000000000000" pitchFamily="2" charset="2"/>
              <a:buChar char="§"/>
            </a:pPr>
            <a:r>
              <a:rPr lang="en-US" sz="2400" dirty="0"/>
              <a:t>Flow accumulation value x cell area x required conversion factors to other area units</a:t>
            </a:r>
          </a:p>
          <a:p>
            <a:pPr marL="990575" lvl="1" indent="-380990">
              <a:buFont typeface="Wingdings" panose="05000000000000000000" pitchFamily="2" charset="2"/>
              <a:buChar char="ü"/>
            </a:pPr>
            <a:r>
              <a:rPr lang="en-US" sz="2400" dirty="0"/>
              <a:t>Estimating discharge</a:t>
            </a:r>
          </a:p>
          <a:p>
            <a:pPr marL="1600160" lvl="2" indent="-380990">
              <a:buFont typeface="Wingdings" panose="05000000000000000000" pitchFamily="2" charset="2"/>
              <a:buChar char="§"/>
            </a:pPr>
            <a:r>
              <a:rPr lang="en-US" sz="2400" dirty="0"/>
              <a:t>Discharge = Volume of Water / Unit Time (ft</a:t>
            </a:r>
            <a:r>
              <a:rPr lang="en-US" sz="2400" baseline="30000" dirty="0"/>
              <a:t>3</a:t>
            </a:r>
            <a:r>
              <a:rPr lang="en-US" sz="2400" dirty="0"/>
              <a:t>/s, cm</a:t>
            </a:r>
            <a:r>
              <a:rPr lang="en-US" sz="2400" baseline="30000" dirty="0"/>
              <a:t>3</a:t>
            </a:r>
            <a:r>
              <a:rPr lang="en-US" sz="2400" dirty="0"/>
              <a:t>/s, etc.)</a:t>
            </a:r>
          </a:p>
          <a:p>
            <a:pPr marL="1600160" lvl="2" indent="-380990">
              <a:buFont typeface="Wingdings" panose="05000000000000000000" pitchFamily="2" charset="2"/>
              <a:buChar char="§"/>
            </a:pPr>
            <a:r>
              <a:rPr lang="en-US" sz="2400" dirty="0"/>
              <a:t>Flow accumulation 1/ Discharge 1 = Flow accumulation 2/ discharge 2</a:t>
            </a:r>
          </a:p>
          <a:p>
            <a:endParaRPr lang="en-US" sz="2400" dirty="0"/>
          </a:p>
        </p:txBody>
      </p:sp>
    </p:spTree>
    <p:extLst>
      <p:ext uri="{BB962C8B-B14F-4D97-AF65-F5344CB8AC3E}">
        <p14:creationId xmlns:p14="http://schemas.microsoft.com/office/powerpoint/2010/main" val="6801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15</a:t>
            </a:fld>
            <a:endParaRPr lang="en-US"/>
          </a:p>
        </p:txBody>
      </p:sp>
      <p:sp>
        <p:nvSpPr>
          <p:cNvPr id="3" name="Title 1">
            <a:extLst>
              <a:ext uri="{FF2B5EF4-FFF2-40B4-BE49-F238E27FC236}">
                <a16:creationId xmlns:a16="http://schemas.microsoft.com/office/drawing/2014/main" id="{17B80073-E72A-5CD4-FD97-4D065C11AF35}"/>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2B214F75-9CA6-94B1-0AF4-77E59DB2929E}"/>
              </a:ext>
            </a:extLst>
          </p:cNvPr>
          <p:cNvSpPr txBox="1"/>
          <p:nvPr/>
        </p:nvSpPr>
        <p:spPr>
          <a:xfrm>
            <a:off x="711200" y="1554788"/>
            <a:ext cx="7316699" cy="6165662"/>
          </a:xfrm>
          <a:prstGeom prst="rect">
            <a:avLst/>
          </a:prstGeom>
          <a:noFill/>
        </p:spPr>
        <p:txBody>
          <a:bodyPr wrap="square">
            <a:spAutoFit/>
          </a:bodyPr>
          <a:lstStyle/>
          <a:p>
            <a:pPr>
              <a:buFont typeface="Courier New" panose="02070309020205020404" pitchFamily="49" charset="0"/>
              <a:buChar char="o"/>
            </a:pPr>
            <a:r>
              <a:rPr lang="en-US" sz="2933" dirty="0"/>
              <a:t> Calculations from a flow accumulation grid</a:t>
            </a:r>
          </a:p>
          <a:p>
            <a:pPr marL="990575" lvl="1" indent="-380990">
              <a:buFont typeface="Wingdings" panose="05000000000000000000" pitchFamily="2" charset="2"/>
              <a:buChar char="ü"/>
            </a:pPr>
            <a:r>
              <a:rPr lang="en-US" sz="2400" dirty="0"/>
              <a:t>How much flow accumulation is required to create a stream? </a:t>
            </a:r>
          </a:p>
          <a:p>
            <a:pPr marL="1600160" lvl="2" indent="-380990">
              <a:buFont typeface="Wingdings" panose="05000000000000000000" pitchFamily="2" charset="2"/>
              <a:buChar char="§"/>
            </a:pPr>
            <a:r>
              <a:rPr lang="en-US" sz="2400" dirty="0"/>
              <a:t>A threshold value must be defined in terms of flow accumulation. All cells with a flow accumulation higher than this value will be coded as a stream. All other cells will be coded as not a stream.</a:t>
            </a:r>
          </a:p>
          <a:p>
            <a:pPr marL="1600160" lvl="2" indent="-380990">
              <a:buFont typeface="Wingdings" panose="05000000000000000000" pitchFamily="2" charset="2"/>
              <a:buChar char="§"/>
            </a:pPr>
            <a:r>
              <a:rPr lang="en-US" sz="2400" dirty="0"/>
              <a:t>However, the exact value depends on many factors including how the stream is initiated, soil conditions, terrain characteristics, and land cover. </a:t>
            </a:r>
          </a:p>
          <a:p>
            <a:pPr marL="1600160" lvl="2" indent="-380990">
              <a:buFont typeface="Wingdings" panose="05000000000000000000" pitchFamily="2" charset="2"/>
              <a:buChar char="§"/>
            </a:pPr>
            <a:r>
              <a:rPr lang="en-US" sz="2400" dirty="0"/>
              <a:t>The stream network can be converted to vector line features</a:t>
            </a:r>
          </a:p>
          <a:p>
            <a:endParaRPr lang="en-US" sz="2400" dirty="0"/>
          </a:p>
        </p:txBody>
      </p:sp>
      <p:pic>
        <p:nvPicPr>
          <p:cNvPr id="6" name="Picture 5" descr="Raster calculator in ArcGIS Pro">
            <a:extLst>
              <a:ext uri="{FF2B5EF4-FFF2-40B4-BE49-F238E27FC236}">
                <a16:creationId xmlns:a16="http://schemas.microsoft.com/office/drawing/2014/main" id="{8C9E2A60-169A-EBEE-FFA2-FBC4F70CE92F}"/>
              </a:ext>
            </a:extLst>
          </p:cNvPr>
          <p:cNvPicPr>
            <a:picLocks noChangeAspect="1"/>
          </p:cNvPicPr>
          <p:nvPr/>
        </p:nvPicPr>
        <p:blipFill>
          <a:blip r:embed="rId3"/>
          <a:stretch>
            <a:fillRect/>
          </a:stretch>
        </p:blipFill>
        <p:spPr>
          <a:xfrm>
            <a:off x="8002317" y="1554787"/>
            <a:ext cx="2197185" cy="2532436"/>
          </a:xfrm>
          <a:prstGeom prst="rect">
            <a:avLst/>
          </a:prstGeom>
        </p:spPr>
      </p:pic>
      <p:pic>
        <p:nvPicPr>
          <p:cNvPr id="9" name="Picture 8" descr="Stream to feature function in ArcGIS pRO">
            <a:extLst>
              <a:ext uri="{FF2B5EF4-FFF2-40B4-BE49-F238E27FC236}">
                <a16:creationId xmlns:a16="http://schemas.microsoft.com/office/drawing/2014/main" id="{D51747F7-CFF3-9916-4E6C-AC51964B6511}"/>
              </a:ext>
            </a:extLst>
          </p:cNvPr>
          <p:cNvPicPr>
            <a:picLocks noChangeAspect="1"/>
          </p:cNvPicPr>
          <p:nvPr/>
        </p:nvPicPr>
        <p:blipFill>
          <a:blip r:embed="rId4"/>
          <a:stretch>
            <a:fillRect/>
          </a:stretch>
        </p:blipFill>
        <p:spPr>
          <a:xfrm>
            <a:off x="8002316" y="4192397"/>
            <a:ext cx="3162125" cy="2221633"/>
          </a:xfrm>
          <a:prstGeom prst="rect">
            <a:avLst/>
          </a:prstGeom>
        </p:spPr>
      </p:pic>
    </p:spTree>
    <p:extLst>
      <p:ext uri="{BB962C8B-B14F-4D97-AF65-F5344CB8AC3E}">
        <p14:creationId xmlns:p14="http://schemas.microsoft.com/office/powerpoint/2010/main" val="9130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16</a:t>
            </a:fld>
            <a:endParaRPr lang="en-US"/>
          </a:p>
        </p:txBody>
      </p:sp>
      <p:sp>
        <p:nvSpPr>
          <p:cNvPr id="3" name="Title 1">
            <a:extLst>
              <a:ext uri="{FF2B5EF4-FFF2-40B4-BE49-F238E27FC236}">
                <a16:creationId xmlns:a16="http://schemas.microsoft.com/office/drawing/2014/main" id="{17B80073-E72A-5CD4-FD97-4D065C11AF35}"/>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2B214F75-9CA6-94B1-0AF4-77E59DB2929E}"/>
              </a:ext>
            </a:extLst>
          </p:cNvPr>
          <p:cNvSpPr txBox="1"/>
          <p:nvPr/>
        </p:nvSpPr>
        <p:spPr>
          <a:xfrm>
            <a:off x="851942" y="1682515"/>
            <a:ext cx="10475007" cy="2021002"/>
          </a:xfrm>
          <a:prstGeom prst="rect">
            <a:avLst/>
          </a:prstGeom>
          <a:noFill/>
        </p:spPr>
        <p:txBody>
          <a:bodyPr wrap="square">
            <a:spAutoFit/>
          </a:bodyPr>
          <a:lstStyle/>
          <a:p>
            <a:pPr>
              <a:buFont typeface="Courier New" panose="02070309020205020404" pitchFamily="49" charset="0"/>
              <a:buChar char="o"/>
            </a:pPr>
            <a:r>
              <a:rPr lang="en-US" sz="2933" dirty="0"/>
              <a:t> Calculations from a stream grid</a:t>
            </a:r>
          </a:p>
          <a:p>
            <a:pPr marL="990575" lvl="1" indent="-380990">
              <a:buFont typeface="Wingdings" panose="05000000000000000000" pitchFamily="2" charset="2"/>
              <a:buChar char="ü"/>
            </a:pPr>
            <a:r>
              <a:rPr lang="en-US" sz="2400" dirty="0"/>
              <a:t>Assigns unique values to sections of a raster linear network between intersections</a:t>
            </a:r>
          </a:p>
          <a:p>
            <a:pPr marL="990575" lvl="1" indent="-380990">
              <a:buFont typeface="Wingdings" panose="05000000000000000000" pitchFamily="2" charset="2"/>
              <a:buChar char="ü"/>
            </a:pPr>
            <a:r>
              <a:rPr lang="en-US" sz="2400" dirty="0"/>
              <a:t>Input = Stream raster and flow direction </a:t>
            </a:r>
          </a:p>
          <a:p>
            <a:endParaRPr lang="en-US" sz="2400" dirty="0"/>
          </a:p>
        </p:txBody>
      </p:sp>
      <p:pic>
        <p:nvPicPr>
          <p:cNvPr id="8" name="Picture 7" descr="stream link example">
            <a:extLst>
              <a:ext uri="{FF2B5EF4-FFF2-40B4-BE49-F238E27FC236}">
                <a16:creationId xmlns:a16="http://schemas.microsoft.com/office/drawing/2014/main" id="{6A965CF9-7460-F7AE-BAC0-00E9785B852D}"/>
              </a:ext>
            </a:extLst>
          </p:cNvPr>
          <p:cNvPicPr>
            <a:picLocks noChangeAspect="1"/>
          </p:cNvPicPr>
          <p:nvPr/>
        </p:nvPicPr>
        <p:blipFill>
          <a:blip r:embed="rId3"/>
          <a:stretch>
            <a:fillRect/>
          </a:stretch>
        </p:blipFill>
        <p:spPr>
          <a:xfrm>
            <a:off x="2595155" y="3321364"/>
            <a:ext cx="4400731" cy="3034987"/>
          </a:xfrm>
          <a:prstGeom prst="rect">
            <a:avLst/>
          </a:prstGeom>
        </p:spPr>
      </p:pic>
      <p:pic>
        <p:nvPicPr>
          <p:cNvPr id="10" name="Picture 9" descr="Stream link in ArcGIS Pro">
            <a:extLst>
              <a:ext uri="{FF2B5EF4-FFF2-40B4-BE49-F238E27FC236}">
                <a16:creationId xmlns:a16="http://schemas.microsoft.com/office/drawing/2014/main" id="{BB1434AF-6A61-7023-9011-F2301D407F00}"/>
              </a:ext>
            </a:extLst>
          </p:cNvPr>
          <p:cNvPicPr>
            <a:picLocks noChangeAspect="1"/>
          </p:cNvPicPr>
          <p:nvPr/>
        </p:nvPicPr>
        <p:blipFill>
          <a:blip r:embed="rId4"/>
          <a:stretch>
            <a:fillRect/>
          </a:stretch>
        </p:blipFill>
        <p:spPr>
          <a:xfrm>
            <a:off x="7264026" y="3278739"/>
            <a:ext cx="3870409" cy="2713840"/>
          </a:xfrm>
          <a:prstGeom prst="rect">
            <a:avLst/>
          </a:prstGeom>
        </p:spPr>
      </p:pic>
    </p:spTree>
    <p:extLst>
      <p:ext uri="{BB962C8B-B14F-4D97-AF65-F5344CB8AC3E}">
        <p14:creationId xmlns:p14="http://schemas.microsoft.com/office/powerpoint/2010/main" val="331455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17</a:t>
            </a:fld>
            <a:endParaRPr lang="en-US"/>
          </a:p>
        </p:txBody>
      </p:sp>
      <p:sp>
        <p:nvSpPr>
          <p:cNvPr id="3" name="Title 1">
            <a:extLst>
              <a:ext uri="{FF2B5EF4-FFF2-40B4-BE49-F238E27FC236}">
                <a16:creationId xmlns:a16="http://schemas.microsoft.com/office/drawing/2014/main" id="{17B80073-E72A-5CD4-FD97-4D065C11AF35}"/>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2B214F75-9CA6-94B1-0AF4-77E59DB2929E}"/>
              </a:ext>
            </a:extLst>
          </p:cNvPr>
          <p:cNvSpPr txBox="1"/>
          <p:nvPr/>
        </p:nvSpPr>
        <p:spPr>
          <a:xfrm>
            <a:off x="851942" y="1682513"/>
            <a:ext cx="10475007" cy="3498330"/>
          </a:xfrm>
          <a:prstGeom prst="rect">
            <a:avLst/>
          </a:prstGeom>
          <a:noFill/>
        </p:spPr>
        <p:txBody>
          <a:bodyPr wrap="square">
            <a:spAutoFit/>
          </a:bodyPr>
          <a:lstStyle/>
          <a:p>
            <a:pPr>
              <a:buFont typeface="Courier New" panose="02070309020205020404" pitchFamily="49" charset="0"/>
              <a:buChar char="o"/>
            </a:pPr>
            <a:r>
              <a:rPr lang="en-US" sz="2933" dirty="0"/>
              <a:t> Calculations from a stream grid</a:t>
            </a:r>
          </a:p>
          <a:p>
            <a:pPr marL="990575" lvl="1" indent="-380990">
              <a:buFont typeface="Wingdings" panose="05000000000000000000" pitchFamily="2" charset="2"/>
              <a:buChar char="ü"/>
            </a:pPr>
            <a:r>
              <a:rPr lang="en-US" sz="2400" dirty="0">
                <a:solidFill>
                  <a:srgbClr val="000000"/>
                </a:solidFill>
                <a:latin typeface="Segoe UI" panose="020B0502040204020203" pitchFamily="34" charset="0"/>
              </a:rPr>
              <a:t>The smallest stream segments are labeled as 1st order streams. When two 1st order streams come together, a 2nd order stream is formed.</a:t>
            </a:r>
          </a:p>
          <a:p>
            <a:pPr marL="990575" lvl="1" indent="-380990">
              <a:buFont typeface="Wingdings" panose="05000000000000000000" pitchFamily="2" charset="2"/>
              <a:buChar char="ü"/>
            </a:pPr>
            <a:r>
              <a:rPr lang="en-US" sz="2400" dirty="0">
                <a:solidFill>
                  <a:srgbClr val="000000"/>
                </a:solidFill>
                <a:latin typeface="Segoe UI" panose="020B0502040204020203" pitchFamily="34" charset="0"/>
              </a:rPr>
              <a:t>In order for a 3rd order stream to form, two 2nd order streams must come together. If a 1st and 2nd order stream come together, the result will still be a 2nd order stream. </a:t>
            </a:r>
          </a:p>
          <a:p>
            <a:pPr marL="990575" lvl="1" indent="-380990">
              <a:buFont typeface="Wingdings" panose="05000000000000000000" pitchFamily="2" charset="2"/>
              <a:buChar char="ü"/>
            </a:pPr>
            <a:r>
              <a:rPr lang="en-US" sz="2400" dirty="0">
                <a:solidFill>
                  <a:srgbClr val="000000"/>
                </a:solidFill>
                <a:latin typeface="Segoe UI" panose="020B0502040204020203" pitchFamily="34" charset="0"/>
              </a:rPr>
              <a:t>Input = Stream raster and flow direction</a:t>
            </a:r>
          </a:p>
          <a:p>
            <a:pPr marL="990575" lvl="1" indent="-380990">
              <a:buFont typeface="Wingdings" panose="05000000000000000000" pitchFamily="2" charset="2"/>
              <a:buChar char="ü"/>
            </a:pPr>
            <a:endParaRPr lang="en-US" sz="2400" dirty="0"/>
          </a:p>
        </p:txBody>
      </p:sp>
      <p:pic>
        <p:nvPicPr>
          <p:cNvPr id="6" name="Picture 5" descr="stream order example">
            <a:extLst>
              <a:ext uri="{FF2B5EF4-FFF2-40B4-BE49-F238E27FC236}">
                <a16:creationId xmlns:a16="http://schemas.microsoft.com/office/drawing/2014/main" id="{79048F65-3710-DC9F-5E91-90F1CEF16DF8}"/>
              </a:ext>
            </a:extLst>
          </p:cNvPr>
          <p:cNvPicPr>
            <a:picLocks noChangeAspect="1"/>
          </p:cNvPicPr>
          <p:nvPr/>
        </p:nvPicPr>
        <p:blipFill>
          <a:blip r:embed="rId3"/>
          <a:stretch>
            <a:fillRect/>
          </a:stretch>
        </p:blipFill>
        <p:spPr>
          <a:xfrm>
            <a:off x="3465191" y="4920645"/>
            <a:ext cx="2915291" cy="1909311"/>
          </a:xfrm>
          <a:prstGeom prst="rect">
            <a:avLst/>
          </a:prstGeom>
        </p:spPr>
      </p:pic>
      <p:pic>
        <p:nvPicPr>
          <p:cNvPr id="11" name="Picture 10" descr="Stream order in ArcGIS Pro">
            <a:extLst>
              <a:ext uri="{FF2B5EF4-FFF2-40B4-BE49-F238E27FC236}">
                <a16:creationId xmlns:a16="http://schemas.microsoft.com/office/drawing/2014/main" id="{6A69E868-3B9D-4A23-9DCE-8A544DFA327A}"/>
              </a:ext>
            </a:extLst>
          </p:cNvPr>
          <p:cNvPicPr>
            <a:picLocks noChangeAspect="1"/>
          </p:cNvPicPr>
          <p:nvPr/>
        </p:nvPicPr>
        <p:blipFill>
          <a:blip r:embed="rId4"/>
          <a:stretch>
            <a:fillRect/>
          </a:stretch>
        </p:blipFill>
        <p:spPr>
          <a:xfrm>
            <a:off x="7760933" y="4395217"/>
            <a:ext cx="2637920" cy="2143696"/>
          </a:xfrm>
          <a:prstGeom prst="rect">
            <a:avLst/>
          </a:prstGeom>
        </p:spPr>
      </p:pic>
    </p:spTree>
    <p:extLst>
      <p:ext uri="{BB962C8B-B14F-4D97-AF65-F5344CB8AC3E}">
        <p14:creationId xmlns:p14="http://schemas.microsoft.com/office/powerpoint/2010/main" val="278361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18</a:t>
            </a:fld>
            <a:endParaRPr lang="en-US"/>
          </a:p>
        </p:txBody>
      </p:sp>
      <p:sp>
        <p:nvSpPr>
          <p:cNvPr id="3" name="Title 1">
            <a:extLst>
              <a:ext uri="{FF2B5EF4-FFF2-40B4-BE49-F238E27FC236}">
                <a16:creationId xmlns:a16="http://schemas.microsoft.com/office/drawing/2014/main" id="{17B80073-E72A-5CD4-FD97-4D065C11AF35}"/>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4" name="TextBox 3">
            <a:extLst>
              <a:ext uri="{FF2B5EF4-FFF2-40B4-BE49-F238E27FC236}">
                <a16:creationId xmlns:a16="http://schemas.microsoft.com/office/drawing/2014/main" id="{2B214F75-9CA6-94B1-0AF4-77E59DB2929E}"/>
              </a:ext>
            </a:extLst>
          </p:cNvPr>
          <p:cNvSpPr txBox="1"/>
          <p:nvPr/>
        </p:nvSpPr>
        <p:spPr>
          <a:xfrm>
            <a:off x="851942" y="1682514"/>
            <a:ext cx="10475007" cy="1282339"/>
          </a:xfrm>
          <a:prstGeom prst="rect">
            <a:avLst/>
          </a:prstGeom>
          <a:noFill/>
        </p:spPr>
        <p:txBody>
          <a:bodyPr wrap="square">
            <a:spAutoFit/>
          </a:bodyPr>
          <a:lstStyle/>
          <a:p>
            <a:pPr>
              <a:buFont typeface="Courier New" panose="02070309020205020404" pitchFamily="49" charset="0"/>
              <a:buChar char="o"/>
            </a:pPr>
            <a:r>
              <a:rPr lang="en-US" sz="2933" dirty="0"/>
              <a:t> Create your own watersheds</a:t>
            </a:r>
          </a:p>
          <a:p>
            <a:pPr marL="990575" lvl="1" indent="-380990">
              <a:buFont typeface="Wingdings" panose="05000000000000000000" pitchFamily="2" charset="2"/>
              <a:buChar char="ü"/>
            </a:pPr>
            <a:r>
              <a:rPr lang="en-US" sz="2400" dirty="0">
                <a:solidFill>
                  <a:srgbClr val="000000"/>
                </a:solidFill>
                <a:latin typeface="Segoe UI" panose="020B0502040204020203" pitchFamily="34" charset="0"/>
              </a:rPr>
              <a:t>Input = Flow direction raster and pour points (can use stream link)</a:t>
            </a:r>
          </a:p>
          <a:p>
            <a:pPr marL="990575" lvl="1" indent="-380990">
              <a:buFont typeface="Wingdings" panose="05000000000000000000" pitchFamily="2" charset="2"/>
              <a:buChar char="ü"/>
            </a:pPr>
            <a:endParaRPr lang="en-US" sz="2400" dirty="0"/>
          </a:p>
        </p:txBody>
      </p:sp>
      <p:pic>
        <p:nvPicPr>
          <p:cNvPr id="8" name="Picture 7" descr="Watershed function in ArcGIS Pro">
            <a:extLst>
              <a:ext uri="{FF2B5EF4-FFF2-40B4-BE49-F238E27FC236}">
                <a16:creationId xmlns:a16="http://schemas.microsoft.com/office/drawing/2014/main" id="{8974EB27-F1D8-3A7B-D467-146CB211D821}"/>
              </a:ext>
            </a:extLst>
          </p:cNvPr>
          <p:cNvPicPr>
            <a:picLocks noChangeAspect="1"/>
          </p:cNvPicPr>
          <p:nvPr/>
        </p:nvPicPr>
        <p:blipFill>
          <a:blip r:embed="rId3"/>
          <a:stretch>
            <a:fillRect/>
          </a:stretch>
        </p:blipFill>
        <p:spPr>
          <a:xfrm>
            <a:off x="1158240" y="3087060"/>
            <a:ext cx="4338696" cy="3475021"/>
          </a:xfrm>
          <a:prstGeom prst="rect">
            <a:avLst/>
          </a:prstGeom>
        </p:spPr>
      </p:pic>
      <p:pic>
        <p:nvPicPr>
          <p:cNvPr id="10" name="Picture 9" descr="Watersheds example">
            <a:extLst>
              <a:ext uri="{FF2B5EF4-FFF2-40B4-BE49-F238E27FC236}">
                <a16:creationId xmlns:a16="http://schemas.microsoft.com/office/drawing/2014/main" id="{AA4D87DC-8F3D-0380-A4B1-4EDA17A12498}"/>
              </a:ext>
            </a:extLst>
          </p:cNvPr>
          <p:cNvPicPr>
            <a:picLocks noChangeAspect="1"/>
          </p:cNvPicPr>
          <p:nvPr/>
        </p:nvPicPr>
        <p:blipFill>
          <a:blip r:embed="rId4"/>
          <a:stretch>
            <a:fillRect/>
          </a:stretch>
        </p:blipFill>
        <p:spPr>
          <a:xfrm>
            <a:off x="6981803" y="2895037"/>
            <a:ext cx="3178755" cy="3862307"/>
          </a:xfrm>
          <a:prstGeom prst="rect">
            <a:avLst/>
          </a:prstGeom>
        </p:spPr>
      </p:pic>
    </p:spTree>
    <p:extLst>
      <p:ext uri="{BB962C8B-B14F-4D97-AF65-F5344CB8AC3E}">
        <p14:creationId xmlns:p14="http://schemas.microsoft.com/office/powerpoint/2010/main" val="348401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424160" cy="1143000"/>
          </a:xfrm>
        </p:spPr>
        <p:txBody>
          <a:bodyPr>
            <a:noAutofit/>
          </a:bodyPr>
          <a:lstStyle/>
          <a:p>
            <a:pPr algn="l"/>
            <a:r>
              <a:rPr lang="en-US" sz="3733" dirty="0"/>
              <a:t>Geomorphometry &amp; Gradients Metrics Toolbox</a:t>
            </a:r>
          </a:p>
        </p:txBody>
      </p:sp>
      <p:sp>
        <p:nvSpPr>
          <p:cNvPr id="3" name="Content Placeholder 2"/>
          <p:cNvSpPr>
            <a:spLocks noGrp="1"/>
          </p:cNvSpPr>
          <p:nvPr>
            <p:ph idx="1"/>
          </p:nvPr>
        </p:nvSpPr>
        <p:spPr>
          <a:xfrm>
            <a:off x="853405" y="2125641"/>
            <a:ext cx="3475716" cy="3841480"/>
          </a:xfrm>
        </p:spPr>
        <p:txBody>
          <a:bodyPr>
            <a:normAutofit fontScale="92500" lnSpcReduction="20000"/>
          </a:bodyPr>
          <a:lstStyle/>
          <a:p>
            <a:pPr>
              <a:buFont typeface="Courier New" panose="02070309020205020404" pitchFamily="49" charset="0"/>
              <a:buChar char="o"/>
            </a:pPr>
            <a:r>
              <a:rPr lang="en-US" dirty="0"/>
              <a:t>Slope position</a:t>
            </a:r>
          </a:p>
          <a:p>
            <a:pPr>
              <a:buFont typeface="Courier New" panose="02070309020205020404" pitchFamily="49" charset="0"/>
              <a:buChar char="o"/>
            </a:pPr>
            <a:r>
              <a:rPr lang="en-US" dirty="0"/>
              <a:t>Dissection</a:t>
            </a:r>
          </a:p>
          <a:p>
            <a:pPr>
              <a:buFont typeface="Courier New" panose="02070309020205020404" pitchFamily="49" charset="0"/>
              <a:buChar char="o"/>
            </a:pPr>
            <a:r>
              <a:rPr lang="en-US" dirty="0"/>
              <a:t>Topographic roughness</a:t>
            </a:r>
          </a:p>
          <a:p>
            <a:pPr>
              <a:buFont typeface="Courier New" panose="02070309020205020404" pitchFamily="49" charset="0"/>
              <a:buChar char="o"/>
            </a:pPr>
            <a:r>
              <a:rPr lang="en-US" dirty="0"/>
              <a:t>Compound topographic moisture index (CTMI)</a:t>
            </a:r>
          </a:p>
          <a:p>
            <a:pPr>
              <a:buFont typeface="Courier New" panose="02070309020205020404" pitchFamily="49" charset="0"/>
              <a:buChar char="o"/>
            </a:pPr>
            <a:r>
              <a:rPr lang="en-US" dirty="0"/>
              <a:t>Heat load index</a:t>
            </a:r>
          </a:p>
          <a:p>
            <a:pPr>
              <a:buFont typeface="Courier New" panose="02070309020205020404" pitchFamily="49" charset="0"/>
              <a:buChar char="o"/>
            </a:pPr>
            <a:r>
              <a:rPr lang="en-US" dirty="0"/>
              <a:t>Ecological land units (ELUs)</a:t>
            </a:r>
          </a:p>
        </p:txBody>
      </p:sp>
      <p:pic>
        <p:nvPicPr>
          <p:cNvPr id="8" name="Picture 7" descr="Toolbox"/>
          <p:cNvPicPr>
            <a:picLocks noChangeAspect="1"/>
          </p:cNvPicPr>
          <p:nvPr/>
        </p:nvPicPr>
        <p:blipFill>
          <a:blip r:embed="rId3"/>
          <a:stretch>
            <a:fillRect/>
          </a:stretch>
        </p:blipFill>
        <p:spPr>
          <a:xfrm>
            <a:off x="5067518" y="1466355"/>
            <a:ext cx="3892929" cy="2457135"/>
          </a:xfrm>
          <a:prstGeom prst="rect">
            <a:avLst/>
          </a:prstGeom>
        </p:spPr>
      </p:pic>
      <p:sp>
        <p:nvSpPr>
          <p:cNvPr id="9" name="Rectangle 8"/>
          <p:cNvSpPr/>
          <p:nvPr/>
        </p:nvSpPr>
        <p:spPr>
          <a:xfrm>
            <a:off x="5287259" y="4111596"/>
            <a:ext cx="3502749" cy="710964"/>
          </a:xfrm>
          <a:prstGeom prst="rect">
            <a:avLst/>
          </a:prstGeom>
        </p:spPr>
        <p:txBody>
          <a:bodyPr wrap="square">
            <a:spAutoFit/>
          </a:bodyPr>
          <a:lstStyle/>
          <a:p>
            <a:r>
              <a:rPr lang="en-US" sz="1200" dirty="0">
                <a:hlinkClick r:id="rId4"/>
              </a:rPr>
              <a:t>http://evansmurphy.wixsite.com/evansspatial/arcgis-gradient-metrics-toolbox</a:t>
            </a:r>
            <a:endParaRPr lang="en-US" sz="1200" dirty="0"/>
          </a:p>
          <a:p>
            <a:endParaRPr lang="en-US" sz="1620" dirty="0"/>
          </a:p>
        </p:txBody>
      </p:sp>
      <p:pic>
        <p:nvPicPr>
          <p:cNvPr id="10" name="Picture 9" descr="Toolbox"/>
          <p:cNvPicPr>
            <a:picLocks noChangeAspect="1"/>
          </p:cNvPicPr>
          <p:nvPr/>
        </p:nvPicPr>
        <p:blipFill>
          <a:blip r:embed="rId5"/>
          <a:stretch>
            <a:fillRect/>
          </a:stretch>
        </p:blipFill>
        <p:spPr>
          <a:xfrm>
            <a:off x="9376809" y="1265382"/>
            <a:ext cx="1961788" cy="1937343"/>
          </a:xfrm>
          <a:prstGeom prst="rect">
            <a:avLst/>
          </a:prstGeom>
        </p:spPr>
      </p:pic>
      <p:pic>
        <p:nvPicPr>
          <p:cNvPr id="11" name="Picture 10" descr="DEM"/>
          <p:cNvPicPr>
            <a:picLocks noChangeAspect="1"/>
          </p:cNvPicPr>
          <p:nvPr/>
        </p:nvPicPr>
        <p:blipFill>
          <a:blip r:embed="rId6"/>
          <a:stretch>
            <a:fillRect/>
          </a:stretch>
        </p:blipFill>
        <p:spPr>
          <a:xfrm>
            <a:off x="9013553" y="3306479"/>
            <a:ext cx="2396639" cy="3001156"/>
          </a:xfrm>
          <a:prstGeom prst="rect">
            <a:avLst/>
          </a:prstGeom>
        </p:spPr>
      </p:pic>
      <p:cxnSp>
        <p:nvCxnSpPr>
          <p:cNvPr id="12" name="Straight Connector 11">
            <a:extLst>
              <a:ext uri="{FF2B5EF4-FFF2-40B4-BE49-F238E27FC236}">
                <a16:creationId xmlns:a16="http://schemas.microsoft.com/office/drawing/2014/main" id="{5D280D59-3A45-4155-A636-E72DD739456D}"/>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AE2AF148-78DF-4B04-AF10-C68A21A123A8}"/>
              </a:ext>
            </a:extLst>
          </p:cNvPr>
          <p:cNvSpPr>
            <a:spLocks noGrp="1"/>
          </p:cNvSpPr>
          <p:nvPr>
            <p:ph type="sldNum" sz="quarter" idx="12"/>
          </p:nvPr>
        </p:nvSpPr>
        <p:spPr/>
        <p:txBody>
          <a:bodyPr/>
          <a:lstStyle/>
          <a:p>
            <a:fld id="{127DDC20-79C9-9647-820E-6D40A3D210C3}" type="slidenum">
              <a:rPr lang="en-US" smtClean="0"/>
              <a:pPr/>
              <a:t>19</a:t>
            </a:fld>
            <a:endParaRPr lang="en-US"/>
          </a:p>
        </p:txBody>
      </p:sp>
      <p:sp>
        <p:nvSpPr>
          <p:cNvPr id="6" name="TextBox 5">
            <a:extLst>
              <a:ext uri="{FF2B5EF4-FFF2-40B4-BE49-F238E27FC236}">
                <a16:creationId xmlns:a16="http://schemas.microsoft.com/office/drawing/2014/main" id="{20A12368-C4AA-680F-F433-82931B7128ED}"/>
              </a:ext>
            </a:extLst>
          </p:cNvPr>
          <p:cNvSpPr txBox="1"/>
          <p:nvPr/>
        </p:nvSpPr>
        <p:spPr>
          <a:xfrm>
            <a:off x="2690849" y="6520233"/>
            <a:ext cx="5567680" cy="276999"/>
          </a:xfrm>
          <a:prstGeom prst="rect">
            <a:avLst/>
          </a:prstGeom>
          <a:noFill/>
        </p:spPr>
        <p:txBody>
          <a:bodyPr wrap="square">
            <a:spAutoFit/>
          </a:bodyPr>
          <a:lstStyle/>
          <a:p>
            <a:r>
              <a:rPr lang="en-US" sz="1200" dirty="0">
                <a:solidFill>
                  <a:srgbClr val="7030A0"/>
                </a:solidFill>
              </a:rPr>
              <a:t>https://hydrology.usu.edu/taudem/taudem5/index.html</a:t>
            </a:r>
          </a:p>
        </p:txBody>
      </p:sp>
      <p:pic>
        <p:nvPicPr>
          <p:cNvPr id="13" name="Picture 12">
            <a:extLst>
              <a:ext uri="{FF2B5EF4-FFF2-40B4-BE49-F238E27FC236}">
                <a16:creationId xmlns:a16="http://schemas.microsoft.com/office/drawing/2014/main" id="{EB1CCFFB-F32F-AAF8-C587-A689930B68A7}"/>
              </a:ext>
            </a:extLst>
          </p:cNvPr>
          <p:cNvPicPr>
            <a:picLocks noChangeAspect="1"/>
          </p:cNvPicPr>
          <p:nvPr/>
        </p:nvPicPr>
        <p:blipFill>
          <a:blip r:embed="rId7"/>
          <a:stretch>
            <a:fillRect/>
          </a:stretch>
        </p:blipFill>
        <p:spPr>
          <a:xfrm>
            <a:off x="2856413" y="5391646"/>
            <a:ext cx="5006471" cy="1081663"/>
          </a:xfrm>
          <a:prstGeom prst="rect">
            <a:avLst/>
          </a:prstGeom>
        </p:spPr>
      </p:pic>
    </p:spTree>
    <p:extLst>
      <p:ext uri="{BB962C8B-B14F-4D97-AF65-F5344CB8AC3E}">
        <p14:creationId xmlns:p14="http://schemas.microsoft.com/office/powerpoint/2010/main" val="93085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4116" y="1418216"/>
            <a:ext cx="5076241" cy="5142193"/>
          </a:xfrm>
        </p:spPr>
        <p:txBody>
          <a:bodyPr>
            <a:normAutofit lnSpcReduction="10000"/>
          </a:bodyPr>
          <a:lstStyle/>
          <a:p>
            <a:pPr>
              <a:buFont typeface="Courier New" panose="02070309020205020404" pitchFamily="49" charset="0"/>
              <a:buChar char="o"/>
            </a:pPr>
            <a:r>
              <a:rPr lang="en-US" dirty="0"/>
              <a:t>Given terrain conditions, what can you see from a vantage point?</a:t>
            </a:r>
          </a:p>
          <a:p>
            <a:pPr>
              <a:buFont typeface="Courier New" panose="02070309020205020404" pitchFamily="49" charset="0"/>
              <a:buChar char="o"/>
            </a:pPr>
            <a:r>
              <a:rPr lang="en-US" dirty="0"/>
              <a:t>Requires: DEM and location of vantage point</a:t>
            </a:r>
          </a:p>
          <a:p>
            <a:pPr>
              <a:buFont typeface="Courier New" panose="02070309020205020404" pitchFamily="49" charset="0"/>
              <a:buChar char="o"/>
            </a:pPr>
            <a:r>
              <a:rPr lang="en-US" dirty="0"/>
              <a:t>Just takes into account topography</a:t>
            </a:r>
          </a:p>
          <a:p>
            <a:pPr>
              <a:buFont typeface="Courier New" panose="02070309020205020404" pitchFamily="49" charset="0"/>
              <a:buChar char="o"/>
            </a:pPr>
            <a:r>
              <a:rPr lang="en-US" sz="3733" b="1" dirty="0"/>
              <a:t>Above Ground Level Output</a:t>
            </a:r>
            <a:r>
              <a:rPr lang="en-US" sz="3733" dirty="0"/>
              <a:t>: </a:t>
            </a:r>
            <a:r>
              <a:rPr lang="en-US" dirty="0"/>
              <a:t>raster output of height that must be added to the cell in order for it to be visible from the vantage point</a:t>
            </a:r>
          </a:p>
        </p:txBody>
      </p:sp>
      <p:cxnSp>
        <p:nvCxnSpPr>
          <p:cNvPr id="6" name="Straight Connector 5">
            <a:extLst>
              <a:ext uri="{FF2B5EF4-FFF2-40B4-BE49-F238E27FC236}">
                <a16:creationId xmlns:a16="http://schemas.microsoft.com/office/drawing/2014/main" id="{90C123CA-6FC3-4289-AEAD-8C0180791A8A}"/>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F2A0B8CC-E922-42E5-BDAE-E4BB9903BD4A}"/>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Viewshed Analysis</a:t>
            </a:r>
            <a:endParaRPr lang="en-US" sz="3467" dirty="0">
              <a:solidFill>
                <a:srgbClr val="7030A0"/>
              </a:solidFill>
            </a:endParaRPr>
          </a:p>
        </p:txBody>
      </p:sp>
      <p:pic>
        <p:nvPicPr>
          <p:cNvPr id="1026" name="Picture 2" descr="Make your own viewshed - MapScaping">
            <a:extLst>
              <a:ext uri="{FF2B5EF4-FFF2-40B4-BE49-F238E27FC236}">
                <a16:creationId xmlns:a16="http://schemas.microsoft.com/office/drawing/2014/main" id="{2D58626D-9336-44FD-8C6B-537A9909E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615" y="2202757"/>
            <a:ext cx="4790029" cy="3742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E962F5-27E7-49B0-84E8-136A2AC463D1}"/>
              </a:ext>
            </a:extLst>
          </p:cNvPr>
          <p:cNvSpPr txBox="1"/>
          <p:nvPr/>
        </p:nvSpPr>
        <p:spPr>
          <a:xfrm>
            <a:off x="6656936" y="6026932"/>
            <a:ext cx="4569653" cy="502573"/>
          </a:xfrm>
          <a:prstGeom prst="rect">
            <a:avLst/>
          </a:prstGeom>
          <a:noFill/>
        </p:spPr>
        <p:txBody>
          <a:bodyPr wrap="square">
            <a:spAutoFit/>
          </a:bodyPr>
          <a:lstStyle/>
          <a:p>
            <a:r>
              <a:rPr lang="en-US" sz="1333" dirty="0">
                <a:solidFill>
                  <a:srgbClr val="7030A0"/>
                </a:solidFill>
              </a:rPr>
              <a:t>https://mapscaping.com/blogs/geo-candy/make-your-own-viewshed</a:t>
            </a:r>
          </a:p>
        </p:txBody>
      </p:sp>
      <p:sp>
        <p:nvSpPr>
          <p:cNvPr id="2" name="Slide Number Placeholder 1">
            <a:extLst>
              <a:ext uri="{FF2B5EF4-FFF2-40B4-BE49-F238E27FC236}">
                <a16:creationId xmlns:a16="http://schemas.microsoft.com/office/drawing/2014/main" id="{A83A4DB5-F349-41EC-8CB2-264247339DB0}"/>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355807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1013255" y="1373283"/>
            <a:ext cx="10239632" cy="5181600"/>
          </a:xfrm>
          <a:prstGeom prst="rect">
            <a:avLst/>
          </a:prstGeom>
        </p:spPr>
        <p:txBody>
          <a:bodyPr vert="horz" lIns="121920" tIns="60960" rIns="121920" bIns="6096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altLang="en-US" sz="4000" dirty="0"/>
              <a:t>USGS 3DEP </a:t>
            </a:r>
            <a:r>
              <a:rPr lang="en-US" altLang="en-US" sz="4000" dirty="0" err="1"/>
              <a:t>LidarExplorer</a:t>
            </a:r>
            <a:endParaRPr lang="en-US" altLang="en-US" sz="4000" dirty="0"/>
          </a:p>
          <a:p>
            <a:pPr marL="0" indent="0">
              <a:buNone/>
            </a:pPr>
            <a:r>
              <a:rPr lang="en-US" altLang="en-US" sz="4000" dirty="0">
                <a:hlinkClick r:id="rId3"/>
              </a:rPr>
              <a:t>https://apps.nationalmap.gov/lidar-explorer/#/</a:t>
            </a:r>
            <a:r>
              <a:rPr lang="en-US" altLang="en-US" sz="4000" dirty="0"/>
              <a:t> </a:t>
            </a:r>
          </a:p>
          <a:p>
            <a:pPr>
              <a:buFont typeface="Courier New" panose="02070309020205020404" pitchFamily="49" charset="0"/>
              <a:buChar char="o"/>
            </a:pPr>
            <a:endParaRPr lang="en-US" altLang="en-US" sz="3467" dirty="0"/>
          </a:p>
        </p:txBody>
      </p:sp>
      <p:sp>
        <p:nvSpPr>
          <p:cNvPr id="6" name="Content Placeholder 4"/>
          <p:cNvSpPr txBox="1">
            <a:spLocks/>
          </p:cNvSpPr>
          <p:nvPr/>
        </p:nvSpPr>
        <p:spPr>
          <a:xfrm>
            <a:off x="5821609" y="2063279"/>
            <a:ext cx="3978675" cy="3841480"/>
          </a:xfrm>
          <a:prstGeom prst="rect">
            <a:avLst/>
          </a:prstGeom>
        </p:spPr>
        <p:txBody>
          <a:bodyPr vert="horz" lIns="82317" tIns="41159" rIns="82317" bIns="4115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216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812800"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767644" y="57443"/>
            <a:ext cx="10769600" cy="1143000"/>
          </a:xfrm>
          <a:prstGeom prst="rect">
            <a:avLst/>
          </a:prstGeom>
        </p:spPr>
        <p:txBody>
          <a:bodyPr vert="horz" lIns="121920" tIns="60960" rIns="121920" bIns="60960" rtlCol="0" anchor="ctr">
            <a:normAutofit fontScale="92500"/>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altLang="en-US" sz="4267" dirty="0">
                <a:solidFill>
                  <a:srgbClr val="7030A0"/>
                </a:solidFill>
              </a:rPr>
              <a:t>Data # 2: DEM Data Downloading Demonstration</a:t>
            </a: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20</a:t>
            </a:fld>
            <a:endParaRPr lang="en-US"/>
          </a:p>
        </p:txBody>
      </p:sp>
    </p:spTree>
    <p:extLst>
      <p:ext uri="{BB962C8B-B14F-4D97-AF65-F5344CB8AC3E}">
        <p14:creationId xmlns:p14="http://schemas.microsoft.com/office/powerpoint/2010/main" val="379494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0C123CA-6FC3-4289-AEAD-8C0180791A8A}"/>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F2A0B8CC-E922-42E5-BDAE-E4BB9903BD4A}"/>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Viewshed Analysis</a:t>
            </a:r>
            <a:endParaRPr lang="en-US" sz="3467" dirty="0">
              <a:solidFill>
                <a:srgbClr val="7030A0"/>
              </a:solidFill>
            </a:endParaRPr>
          </a:p>
        </p:txBody>
      </p:sp>
      <p:sp>
        <p:nvSpPr>
          <p:cNvPr id="13" name="TextBox 12">
            <a:extLst>
              <a:ext uri="{FF2B5EF4-FFF2-40B4-BE49-F238E27FC236}">
                <a16:creationId xmlns:a16="http://schemas.microsoft.com/office/drawing/2014/main" id="{E15F4F6F-63CD-480E-811B-C54CA17B6557}"/>
              </a:ext>
            </a:extLst>
          </p:cNvPr>
          <p:cNvSpPr txBox="1"/>
          <p:nvPr/>
        </p:nvSpPr>
        <p:spPr>
          <a:xfrm>
            <a:off x="1087520" y="6194855"/>
            <a:ext cx="5870518" cy="276999"/>
          </a:xfrm>
          <a:prstGeom prst="rect">
            <a:avLst/>
          </a:prstGeom>
          <a:noFill/>
        </p:spPr>
        <p:txBody>
          <a:bodyPr wrap="none" rtlCol="0">
            <a:spAutoFit/>
          </a:bodyPr>
          <a:lstStyle/>
          <a:p>
            <a:r>
              <a:rPr lang="en-US" sz="1200" dirty="0">
                <a:solidFill>
                  <a:srgbClr val="7030A0"/>
                </a:solidFill>
              </a:rPr>
              <a:t>https://pro.arcgis.com/en/pro-app/latest/tool-reference/spatial-analyst/viewshed.htm</a:t>
            </a:r>
          </a:p>
        </p:txBody>
      </p:sp>
      <p:sp>
        <p:nvSpPr>
          <p:cNvPr id="2" name="Slide Number Placeholder 1">
            <a:extLst>
              <a:ext uri="{FF2B5EF4-FFF2-40B4-BE49-F238E27FC236}">
                <a16:creationId xmlns:a16="http://schemas.microsoft.com/office/drawing/2014/main" id="{F7182C44-978A-403C-B268-E1A16E60D5DF}"/>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4" name="Picture 3">
            <a:extLst>
              <a:ext uri="{FF2B5EF4-FFF2-40B4-BE49-F238E27FC236}">
                <a16:creationId xmlns:a16="http://schemas.microsoft.com/office/drawing/2014/main" id="{B7A00DB6-A3EA-4E63-6541-F7244DB18345}"/>
              </a:ext>
            </a:extLst>
          </p:cNvPr>
          <p:cNvPicPr>
            <a:picLocks noChangeAspect="1"/>
          </p:cNvPicPr>
          <p:nvPr/>
        </p:nvPicPr>
        <p:blipFill>
          <a:blip r:embed="rId3"/>
          <a:stretch>
            <a:fillRect/>
          </a:stretch>
        </p:blipFill>
        <p:spPr>
          <a:xfrm>
            <a:off x="2195582" y="1679545"/>
            <a:ext cx="7800837" cy="4333799"/>
          </a:xfrm>
          <a:prstGeom prst="rect">
            <a:avLst/>
          </a:prstGeom>
        </p:spPr>
      </p:pic>
    </p:spTree>
    <p:extLst>
      <p:ext uri="{BB962C8B-B14F-4D97-AF65-F5344CB8AC3E}">
        <p14:creationId xmlns:p14="http://schemas.microsoft.com/office/powerpoint/2010/main" val="152912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370" y="1310714"/>
            <a:ext cx="10668001" cy="2005924"/>
          </a:xfrm>
        </p:spPr>
        <p:txBody>
          <a:bodyPr/>
          <a:lstStyle/>
          <a:p>
            <a:pPr marL="0" indent="0">
              <a:buNone/>
            </a:pPr>
            <a:r>
              <a:rPr lang="en-US" dirty="0"/>
              <a:t>Subtract DEM surfaces pre- and post- terrain change</a:t>
            </a:r>
          </a:p>
        </p:txBody>
      </p:sp>
      <p:pic>
        <p:nvPicPr>
          <p:cNvPr id="4" name="Picture 5" descr="Cut and Fill exam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0921" y="1983220"/>
            <a:ext cx="2689783" cy="228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t and Fill example"/>
          <p:cNvPicPr>
            <a:picLocks noChangeAspect="1"/>
          </p:cNvPicPr>
          <p:nvPr/>
        </p:nvPicPr>
        <p:blipFill>
          <a:blip r:embed="rId4"/>
          <a:stretch>
            <a:fillRect/>
          </a:stretch>
        </p:blipFill>
        <p:spPr>
          <a:xfrm>
            <a:off x="1531684" y="3124156"/>
            <a:ext cx="3105795" cy="3052755"/>
          </a:xfrm>
          <a:prstGeom prst="rect">
            <a:avLst/>
          </a:prstGeom>
        </p:spPr>
      </p:pic>
      <p:sp>
        <p:nvSpPr>
          <p:cNvPr id="6" name="TextBox 5"/>
          <p:cNvSpPr txBox="1"/>
          <p:nvPr/>
        </p:nvSpPr>
        <p:spPr>
          <a:xfrm>
            <a:off x="804573" y="6061310"/>
            <a:ext cx="5998843" cy="480131"/>
          </a:xfrm>
          <a:prstGeom prst="rect">
            <a:avLst/>
          </a:prstGeom>
          <a:noFill/>
        </p:spPr>
        <p:txBody>
          <a:bodyPr wrap="square" rtlCol="0">
            <a:spAutoFit/>
          </a:bodyPr>
          <a:lstStyle/>
          <a:p>
            <a:r>
              <a:rPr lang="en-US" sz="1260" dirty="0"/>
              <a:t>Hooke, R.L. (1999). “Spatial distribution of human geomorphic activity in the United States: comparison to rivers,” </a:t>
            </a:r>
            <a:r>
              <a:rPr lang="en-US" sz="1260" i="1" dirty="0"/>
              <a:t>Earth Surface Processes</a:t>
            </a:r>
            <a:r>
              <a:rPr lang="en-US" sz="1260" dirty="0"/>
              <a:t>, 24: 687-692.</a:t>
            </a:r>
            <a:r>
              <a:rPr lang="en-US" sz="1260" dirty="0">
                <a:solidFill>
                  <a:schemeClr val="bg1"/>
                </a:solidFill>
              </a:rPr>
              <a:t> </a:t>
            </a:r>
          </a:p>
        </p:txBody>
      </p:sp>
      <p:pic>
        <p:nvPicPr>
          <p:cNvPr id="7" name="Picture 6" descr="Cut and Fill example"/>
          <p:cNvPicPr>
            <a:picLocks noChangeAspect="1"/>
          </p:cNvPicPr>
          <p:nvPr/>
        </p:nvPicPr>
        <p:blipFill>
          <a:blip r:embed="rId5"/>
          <a:stretch>
            <a:fillRect/>
          </a:stretch>
        </p:blipFill>
        <p:spPr>
          <a:xfrm>
            <a:off x="7788332" y="4391087"/>
            <a:ext cx="3337929" cy="2329677"/>
          </a:xfrm>
          <a:prstGeom prst="rect">
            <a:avLst/>
          </a:prstGeom>
        </p:spPr>
      </p:pic>
      <p:cxnSp>
        <p:nvCxnSpPr>
          <p:cNvPr id="8" name="Straight Connector 7">
            <a:extLst>
              <a:ext uri="{FF2B5EF4-FFF2-40B4-BE49-F238E27FC236}">
                <a16:creationId xmlns:a16="http://schemas.microsoft.com/office/drawing/2014/main" id="{E38C6EBD-56A5-4377-8079-5914B622DBAA}"/>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E6C994CA-77AA-4B23-8CDD-983B28BD0AD6}"/>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Cut and Fill Analysis</a:t>
            </a:r>
            <a:endParaRPr lang="en-US" sz="3467" dirty="0">
              <a:solidFill>
                <a:srgbClr val="7030A0"/>
              </a:solidFill>
            </a:endParaRPr>
          </a:p>
        </p:txBody>
      </p:sp>
      <p:sp>
        <p:nvSpPr>
          <p:cNvPr id="10" name="TextBox 9">
            <a:extLst>
              <a:ext uri="{FF2B5EF4-FFF2-40B4-BE49-F238E27FC236}">
                <a16:creationId xmlns:a16="http://schemas.microsoft.com/office/drawing/2014/main" id="{05A67F41-3B98-4ED5-B041-AE206BFBB939}"/>
              </a:ext>
            </a:extLst>
          </p:cNvPr>
          <p:cNvSpPr txBox="1"/>
          <p:nvPr/>
        </p:nvSpPr>
        <p:spPr>
          <a:xfrm>
            <a:off x="1018792" y="1928628"/>
            <a:ext cx="6121613" cy="1569660"/>
          </a:xfrm>
          <a:prstGeom prst="rect">
            <a:avLst/>
          </a:prstGeom>
          <a:noFill/>
        </p:spPr>
        <p:txBody>
          <a:bodyPr wrap="square">
            <a:spAutoFit/>
          </a:bodyPr>
          <a:lstStyle/>
          <a:p>
            <a:pPr marL="380990" indent="-380990">
              <a:buFont typeface="Wingdings" panose="05000000000000000000" pitchFamily="2" charset="2"/>
              <a:buChar char="ü"/>
            </a:pPr>
            <a:r>
              <a:rPr lang="en-US" sz="2400" dirty="0"/>
              <a:t>Cut areas represent elevation loss or areas of excavation whereas fill areas represent areas of fill or elevation gain.</a:t>
            </a:r>
          </a:p>
          <a:p>
            <a:endParaRPr lang="en-US" sz="2400" dirty="0"/>
          </a:p>
        </p:txBody>
      </p:sp>
      <p:sp>
        <p:nvSpPr>
          <p:cNvPr id="2" name="Slide Number Placeholder 1">
            <a:extLst>
              <a:ext uri="{FF2B5EF4-FFF2-40B4-BE49-F238E27FC236}">
                <a16:creationId xmlns:a16="http://schemas.microsoft.com/office/drawing/2014/main" id="{75E4DF4A-BEFA-4434-84DE-E2DF02FC3552}"/>
              </a:ext>
            </a:extLst>
          </p:cNvPr>
          <p:cNvSpPr>
            <a:spLocks noGrp="1"/>
          </p:cNvSpPr>
          <p:nvPr>
            <p:ph type="sldNum" sz="quarter" idx="12"/>
          </p:nvPr>
        </p:nvSpPr>
        <p:spPr/>
        <p:txBody>
          <a:bodyPr/>
          <a:lstStyle/>
          <a:p>
            <a:fld id="{127DDC20-79C9-9647-820E-6D40A3D210C3}" type="slidenum">
              <a:rPr lang="en-US" smtClean="0"/>
              <a:pPr/>
              <a:t>4</a:t>
            </a:fld>
            <a:endParaRPr lang="en-US"/>
          </a:p>
        </p:txBody>
      </p:sp>
    </p:spTree>
    <p:extLst>
      <p:ext uri="{BB962C8B-B14F-4D97-AF65-F5344CB8AC3E}">
        <p14:creationId xmlns:p14="http://schemas.microsoft.com/office/powerpoint/2010/main" val="303477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2596" y="1331595"/>
            <a:ext cx="9875520" cy="4525963"/>
          </a:xfrm>
        </p:spPr>
        <p:txBody>
          <a:bodyPr/>
          <a:lstStyle/>
          <a:p>
            <a:pPr>
              <a:buFont typeface="Courier New" panose="02070309020205020404" pitchFamily="49" charset="0"/>
              <a:buChar char="o"/>
            </a:pPr>
            <a:r>
              <a:rPr lang="en-US" dirty="0"/>
              <a:t>Display elevation against distance in a graph</a:t>
            </a:r>
          </a:p>
          <a:p>
            <a:pPr lvl="1">
              <a:buFont typeface="Wingdings" panose="05000000000000000000" pitchFamily="2" charset="2"/>
              <a:buChar char="ü"/>
            </a:pPr>
            <a:r>
              <a:rPr lang="en-US" dirty="0"/>
              <a:t>Available with 3D Analyst or Profile Function</a:t>
            </a:r>
          </a:p>
          <a:p>
            <a:pPr lvl="1">
              <a:buFont typeface="Wingdings" panose="05000000000000000000" pitchFamily="2" charset="2"/>
              <a:buChar char="ü"/>
            </a:pPr>
            <a:r>
              <a:rPr lang="en-US" dirty="0"/>
              <a:t>Can export to a table</a:t>
            </a:r>
          </a:p>
        </p:txBody>
      </p:sp>
      <p:pic>
        <p:nvPicPr>
          <p:cNvPr id="5" name="Picture 4" descr="Profiles example"/>
          <p:cNvPicPr>
            <a:picLocks noChangeAspect="1"/>
          </p:cNvPicPr>
          <p:nvPr/>
        </p:nvPicPr>
        <p:blipFill>
          <a:blip r:embed="rId3"/>
          <a:stretch>
            <a:fillRect/>
          </a:stretch>
        </p:blipFill>
        <p:spPr>
          <a:xfrm>
            <a:off x="1362748" y="3360403"/>
            <a:ext cx="3515640" cy="2463187"/>
          </a:xfrm>
          <a:prstGeom prst="rect">
            <a:avLst/>
          </a:prstGeom>
        </p:spPr>
      </p:pic>
      <p:pic>
        <p:nvPicPr>
          <p:cNvPr id="6" name="Picture 5" descr="Profiles example"/>
          <p:cNvPicPr/>
          <p:nvPr/>
        </p:nvPicPr>
        <p:blipFill>
          <a:blip r:embed="rId4"/>
          <a:stretch>
            <a:fillRect/>
          </a:stretch>
        </p:blipFill>
        <p:spPr>
          <a:xfrm>
            <a:off x="6339365" y="2628360"/>
            <a:ext cx="4694396" cy="3460793"/>
          </a:xfrm>
          <a:prstGeom prst="rect">
            <a:avLst/>
          </a:prstGeom>
        </p:spPr>
      </p:pic>
      <p:cxnSp>
        <p:nvCxnSpPr>
          <p:cNvPr id="7" name="Straight Connector 6">
            <a:extLst>
              <a:ext uri="{FF2B5EF4-FFF2-40B4-BE49-F238E27FC236}">
                <a16:creationId xmlns:a16="http://schemas.microsoft.com/office/drawing/2014/main" id="{6C0FA754-A880-419D-83D3-49BD9CC829E9}"/>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961F5B4-5345-491E-A79F-995D14007328}"/>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Profiles</a:t>
            </a:r>
            <a:endParaRPr lang="en-US" sz="3467" dirty="0">
              <a:solidFill>
                <a:srgbClr val="7030A0"/>
              </a:solidFill>
            </a:endParaRPr>
          </a:p>
        </p:txBody>
      </p:sp>
      <p:sp>
        <p:nvSpPr>
          <p:cNvPr id="2" name="Slide Number Placeholder 1">
            <a:extLst>
              <a:ext uri="{FF2B5EF4-FFF2-40B4-BE49-F238E27FC236}">
                <a16:creationId xmlns:a16="http://schemas.microsoft.com/office/drawing/2014/main" id="{17FD12F2-E6D0-4E21-870C-1D139B9DA3EC}"/>
              </a:ext>
            </a:extLst>
          </p:cNvPr>
          <p:cNvSpPr>
            <a:spLocks noGrp="1"/>
          </p:cNvSpPr>
          <p:nvPr>
            <p:ph type="sldNum" sz="quarter" idx="12"/>
          </p:nvPr>
        </p:nvSpPr>
        <p:spPr/>
        <p:txBody>
          <a:bodyPr/>
          <a:lstStyle/>
          <a:p>
            <a:fld id="{127DDC20-79C9-9647-820E-6D40A3D210C3}" type="slidenum">
              <a:rPr lang="en-US" smtClean="0"/>
              <a:pPr/>
              <a:t>5</a:t>
            </a:fld>
            <a:endParaRPr lang="en-US"/>
          </a:p>
        </p:txBody>
      </p:sp>
    </p:spTree>
    <p:extLst>
      <p:ext uri="{BB962C8B-B14F-4D97-AF65-F5344CB8AC3E}">
        <p14:creationId xmlns:p14="http://schemas.microsoft.com/office/powerpoint/2010/main" val="83706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693" y="2057042"/>
            <a:ext cx="4615543" cy="4428276"/>
          </a:xfrm>
        </p:spPr>
        <p:txBody>
          <a:bodyPr>
            <a:normAutofit/>
          </a:bodyPr>
          <a:lstStyle/>
          <a:p>
            <a:pPr>
              <a:buFont typeface="Courier New" panose="02070309020205020404" pitchFamily="49" charset="0"/>
              <a:buChar char="o"/>
            </a:pPr>
            <a:r>
              <a:rPr lang="en-US" dirty="0"/>
              <a:t>Ridge vs. valley</a:t>
            </a:r>
          </a:p>
          <a:p>
            <a:pPr>
              <a:buFont typeface="Courier New" panose="02070309020205020404" pitchFamily="49" charset="0"/>
              <a:buChar char="o"/>
            </a:pPr>
            <a:r>
              <a:rPr lang="en-US" dirty="0"/>
              <a:t>Elevation at cell compared to elevation of surrounding cells</a:t>
            </a:r>
          </a:p>
          <a:p>
            <a:pPr>
              <a:buFont typeface="Courier New" panose="02070309020205020404" pitchFamily="49" charset="0"/>
              <a:buChar char="o"/>
            </a:pPr>
            <a:r>
              <a:rPr lang="en-US" dirty="0"/>
              <a:t>Must calculate mean using neighborhood analysis</a:t>
            </a:r>
          </a:p>
          <a:p>
            <a:pPr>
              <a:buFont typeface="Courier New" panose="02070309020205020404" pitchFamily="49" charset="0"/>
              <a:buChar char="o"/>
            </a:pPr>
            <a:r>
              <a:rPr lang="en-US" baseline="0" dirty="0"/>
              <a:t>Dark areas represent valleys or areas where the center cell is lower than its neighbors. </a:t>
            </a:r>
            <a:endParaRPr lang="en-US" dirty="0"/>
          </a:p>
        </p:txBody>
      </p:sp>
      <p:pic>
        <p:nvPicPr>
          <p:cNvPr id="4" name="Picture 3" descr="Slope position"/>
          <p:cNvPicPr/>
          <p:nvPr/>
        </p:nvPicPr>
        <p:blipFill>
          <a:blip r:embed="rId3"/>
          <a:stretch>
            <a:fillRect/>
          </a:stretch>
        </p:blipFill>
        <p:spPr>
          <a:xfrm>
            <a:off x="5684413" y="1999163"/>
            <a:ext cx="5398841" cy="3957240"/>
          </a:xfrm>
          <a:prstGeom prst="rect">
            <a:avLst/>
          </a:prstGeom>
        </p:spPr>
      </p:pic>
      <p:cxnSp>
        <p:nvCxnSpPr>
          <p:cNvPr id="5" name="Straight Connector 4">
            <a:extLst>
              <a:ext uri="{FF2B5EF4-FFF2-40B4-BE49-F238E27FC236}">
                <a16:creationId xmlns:a16="http://schemas.microsoft.com/office/drawing/2014/main" id="{1B944958-09FD-4C95-A573-A4BDDA403431}"/>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8B9CD41-9F11-445F-B4AD-43BC2185ACE8}"/>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Slope position</a:t>
            </a:r>
            <a:endParaRPr lang="en-US" sz="3467" dirty="0">
              <a:solidFill>
                <a:srgbClr val="7030A0"/>
              </a:solidFill>
            </a:endParaRPr>
          </a:p>
        </p:txBody>
      </p:sp>
      <p:sp>
        <p:nvSpPr>
          <p:cNvPr id="2" name="Slide Number Placeholder 1">
            <a:extLst>
              <a:ext uri="{FF2B5EF4-FFF2-40B4-BE49-F238E27FC236}">
                <a16:creationId xmlns:a16="http://schemas.microsoft.com/office/drawing/2014/main" id="{BA6C16BA-BF89-4342-B6F8-FAB88322F6D3}"/>
              </a:ext>
            </a:extLst>
          </p:cNvPr>
          <p:cNvSpPr>
            <a:spLocks noGrp="1"/>
          </p:cNvSpPr>
          <p:nvPr>
            <p:ph type="sldNum" sz="quarter" idx="12"/>
          </p:nvPr>
        </p:nvSpPr>
        <p:spPr/>
        <p:txBody>
          <a:bodyPr/>
          <a:lstStyle/>
          <a:p>
            <a:fld id="{127DDC20-79C9-9647-820E-6D40A3D210C3}" type="slidenum">
              <a:rPr lang="en-US" smtClean="0"/>
              <a:pPr/>
              <a:t>6</a:t>
            </a:fld>
            <a:endParaRPr lang="en-US"/>
          </a:p>
        </p:txBody>
      </p:sp>
    </p:spTree>
    <p:extLst>
      <p:ext uri="{BB962C8B-B14F-4D97-AF65-F5344CB8AC3E}">
        <p14:creationId xmlns:p14="http://schemas.microsoft.com/office/powerpoint/2010/main" val="17662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2778" y="2057043"/>
            <a:ext cx="5103223" cy="3841480"/>
          </a:xfrm>
        </p:spPr>
        <p:txBody>
          <a:bodyPr>
            <a:normAutofit/>
          </a:bodyPr>
          <a:lstStyle/>
          <a:p>
            <a:pPr>
              <a:buFont typeface="Courier New" panose="02070309020205020404" pitchFamily="49" charset="0"/>
              <a:buChar char="o"/>
            </a:pPr>
            <a:r>
              <a:rPr lang="en-US" dirty="0"/>
              <a:t>Measure of topographic variability</a:t>
            </a:r>
          </a:p>
          <a:p>
            <a:pPr>
              <a:buFont typeface="Courier New" panose="02070309020205020404" pitchFamily="49" charset="0"/>
              <a:buChar char="o"/>
            </a:pPr>
            <a:r>
              <a:rPr lang="en-US" dirty="0"/>
              <a:t>Square root of standard deviation of elevation measurements within a neighborhood</a:t>
            </a:r>
          </a:p>
        </p:txBody>
      </p:sp>
      <p:pic>
        <p:nvPicPr>
          <p:cNvPr id="4" name="Picture 3" descr="Roughness"/>
          <p:cNvPicPr/>
          <p:nvPr/>
        </p:nvPicPr>
        <p:blipFill>
          <a:blip r:embed="rId3"/>
          <a:stretch>
            <a:fillRect/>
          </a:stretch>
        </p:blipFill>
        <p:spPr>
          <a:xfrm>
            <a:off x="6233197" y="2072738"/>
            <a:ext cx="5184284" cy="3825785"/>
          </a:xfrm>
          <a:prstGeom prst="rect">
            <a:avLst/>
          </a:prstGeom>
        </p:spPr>
      </p:pic>
      <p:cxnSp>
        <p:nvCxnSpPr>
          <p:cNvPr id="5" name="Straight Connector 4">
            <a:extLst>
              <a:ext uri="{FF2B5EF4-FFF2-40B4-BE49-F238E27FC236}">
                <a16:creationId xmlns:a16="http://schemas.microsoft.com/office/drawing/2014/main" id="{320D3581-ACEF-4A4C-B751-56154FBB492D}"/>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74441DE1-1130-4EE4-B7CF-C00315B7AAED}"/>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Topographic roughness</a:t>
            </a:r>
            <a:endParaRPr lang="en-US" sz="3467" dirty="0">
              <a:solidFill>
                <a:srgbClr val="7030A0"/>
              </a:solidFill>
            </a:endParaRPr>
          </a:p>
        </p:txBody>
      </p:sp>
      <p:sp>
        <p:nvSpPr>
          <p:cNvPr id="2" name="Slide Number Placeholder 1">
            <a:extLst>
              <a:ext uri="{FF2B5EF4-FFF2-40B4-BE49-F238E27FC236}">
                <a16:creationId xmlns:a16="http://schemas.microsoft.com/office/drawing/2014/main" id="{E4FE5D76-B026-4124-B82E-66FF2D36569D}"/>
              </a:ext>
            </a:extLst>
          </p:cNvPr>
          <p:cNvSpPr>
            <a:spLocks noGrp="1"/>
          </p:cNvSpPr>
          <p:nvPr>
            <p:ph type="sldNum" sz="quarter" idx="12"/>
          </p:nvPr>
        </p:nvSpPr>
        <p:spPr/>
        <p:txBody>
          <a:bodyPr/>
          <a:lstStyle/>
          <a:p>
            <a:fld id="{127DDC20-79C9-9647-820E-6D40A3D210C3}" type="slidenum">
              <a:rPr lang="en-US" smtClean="0"/>
              <a:pPr/>
              <a:t>7</a:t>
            </a:fld>
            <a:endParaRPr lang="en-US"/>
          </a:p>
        </p:txBody>
      </p:sp>
    </p:spTree>
    <p:extLst>
      <p:ext uri="{BB962C8B-B14F-4D97-AF65-F5344CB8AC3E}">
        <p14:creationId xmlns:p14="http://schemas.microsoft.com/office/powerpoint/2010/main" val="30551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156954" y="2262836"/>
                <a:ext cx="4458860" cy="3841480"/>
              </a:xfrm>
            </p:spPr>
            <p:txBody>
              <a:bodyPr>
                <a:normAutofit fontScale="70000" lnSpcReduction="20000"/>
              </a:bodyPr>
              <a:lstStyle/>
              <a:p>
                <a:pPr>
                  <a:buFont typeface="Courier New" panose="02070309020205020404" pitchFamily="49" charset="0"/>
                  <a:buChar char="o"/>
                </a:pPr>
                <a:r>
                  <a:rPr lang="en-US" sz="3061" dirty="0"/>
                  <a:t>Measure of incision</a:t>
                </a:r>
              </a:p>
              <a:p>
                <a:endParaRPr lang="en-US" dirty="0"/>
              </a:p>
              <a:p>
                <a:endParaRPr lang="en-US" dirty="0"/>
              </a:p>
              <a:p>
                <a:endParaRPr lang="en-US" sz="2341" dirty="0"/>
              </a:p>
              <a:p>
                <a:pPr marL="0" indent="0">
                  <a:buNone/>
                </a:pPr>
                <a14:m>
                  <m:oMathPara xmlns:m="http://schemas.openxmlformats.org/officeDocument/2006/math">
                    <m:oMathParaPr>
                      <m:jc m:val="centerGroup"/>
                    </m:oMathParaPr>
                    <m:oMath xmlns:m="http://schemas.openxmlformats.org/officeDocument/2006/math">
                      <m:f>
                        <m:fPr>
                          <m:ctrlPr>
                            <a:rPr lang="en-US" sz="2341" i="1">
                              <a:latin typeface="Cambria Math" panose="02040503050406030204" pitchFamily="18" charset="0"/>
                            </a:rPr>
                          </m:ctrlPr>
                        </m:fPr>
                        <m:num>
                          <m:r>
                            <a:rPr lang="en-US" sz="2341" i="1">
                              <a:latin typeface="Cambria Math" panose="02040503050406030204" pitchFamily="18" charset="0"/>
                            </a:rPr>
                            <m:t>𝐸𝑙𝑒𝑣𝑎𝑡𝑖𝑜𝑛</m:t>
                          </m:r>
                          <m:r>
                            <a:rPr lang="en-US" sz="2341" i="1">
                              <a:latin typeface="Cambria Math" panose="02040503050406030204" pitchFamily="18" charset="0"/>
                            </a:rPr>
                            <m:t> −</m:t>
                          </m:r>
                          <m:r>
                            <a:rPr lang="en-US" sz="2341" i="1">
                              <a:latin typeface="Cambria Math" panose="02040503050406030204" pitchFamily="18" charset="0"/>
                            </a:rPr>
                            <m:t>𝑀𝑖𝑛𝑖𝑚𝑢𝑚</m:t>
                          </m:r>
                          <m:r>
                            <a:rPr lang="en-US" sz="2341" i="1">
                              <a:latin typeface="Cambria Math" panose="02040503050406030204" pitchFamily="18" charset="0"/>
                            </a:rPr>
                            <m:t> </m:t>
                          </m:r>
                          <m:r>
                            <a:rPr lang="en-US" sz="2341" i="1">
                              <a:latin typeface="Cambria Math" panose="02040503050406030204" pitchFamily="18" charset="0"/>
                            </a:rPr>
                            <m:t>𝐸𝑙𝑒𝑣𝑎𝑡𝑖𝑜𝑛</m:t>
                          </m:r>
                        </m:num>
                        <m:den>
                          <m:r>
                            <a:rPr lang="en-US" sz="2341" i="1">
                              <a:latin typeface="Cambria Math" panose="02040503050406030204" pitchFamily="18" charset="0"/>
                            </a:rPr>
                            <m:t>𝑀𝑎𝑥𝑖𝑚𝑢𝑚</m:t>
                          </m:r>
                          <m:r>
                            <a:rPr lang="en-US" sz="2341" i="1">
                              <a:latin typeface="Cambria Math" panose="02040503050406030204" pitchFamily="18" charset="0"/>
                            </a:rPr>
                            <m:t> </m:t>
                          </m:r>
                          <m:r>
                            <a:rPr lang="en-US" sz="2341" i="1">
                              <a:latin typeface="Cambria Math" panose="02040503050406030204" pitchFamily="18" charset="0"/>
                            </a:rPr>
                            <m:t>𝐸𝑙𝑒𝑣𝑎𝑡𝑖𝑜𝑛</m:t>
                          </m:r>
                          <m:r>
                            <a:rPr lang="en-US" sz="2341" i="1">
                              <a:latin typeface="Cambria Math" panose="02040503050406030204" pitchFamily="18" charset="0"/>
                            </a:rPr>
                            <m:t> −</m:t>
                          </m:r>
                          <m:r>
                            <a:rPr lang="en-US" sz="2341" i="1">
                              <a:latin typeface="Cambria Math" panose="02040503050406030204" pitchFamily="18" charset="0"/>
                            </a:rPr>
                            <m:t>𝑀𝑖𝑛𝑖𝑚𝑢𝑚</m:t>
                          </m:r>
                          <m:r>
                            <a:rPr lang="en-US" sz="2341" i="1">
                              <a:latin typeface="Cambria Math" panose="02040503050406030204" pitchFamily="18" charset="0"/>
                            </a:rPr>
                            <m:t> </m:t>
                          </m:r>
                          <m:r>
                            <a:rPr lang="en-US" sz="2341" i="1">
                              <a:latin typeface="Cambria Math" panose="02040503050406030204" pitchFamily="18" charset="0"/>
                            </a:rPr>
                            <m:t>𝐸𝑙𝑒𝑣𝑎𝑡𝑖𝑜𝑛</m:t>
                          </m:r>
                        </m:den>
                      </m:f>
                    </m:oMath>
                  </m:oMathPara>
                </a14:m>
                <a:endParaRPr lang="en-US" sz="2341"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1156954" y="2262836"/>
                <a:ext cx="4458860" cy="3841480"/>
              </a:xfrm>
              <a:blipFill>
                <a:blip r:embed="rId3"/>
                <a:stretch>
                  <a:fillRect l="-1505" t="-3016"/>
                </a:stretch>
              </a:blipFill>
            </p:spPr>
            <p:txBody>
              <a:bodyPr/>
              <a:lstStyle/>
              <a:p>
                <a:r>
                  <a:rPr lang="zh-CN" altLang="en-US">
                    <a:noFill/>
                  </a:rPr>
                  <a:t> </a:t>
                </a:r>
              </a:p>
            </p:txBody>
          </p:sp>
        </mc:Fallback>
      </mc:AlternateContent>
      <p:pic>
        <p:nvPicPr>
          <p:cNvPr id="6" name="Picture 5" descr="Dissection"/>
          <p:cNvPicPr/>
          <p:nvPr/>
        </p:nvPicPr>
        <p:blipFill>
          <a:blip r:embed="rId4"/>
          <a:stretch>
            <a:fillRect/>
          </a:stretch>
        </p:blipFill>
        <p:spPr>
          <a:xfrm>
            <a:off x="5890208" y="2026392"/>
            <a:ext cx="5350633" cy="3954667"/>
          </a:xfrm>
          <a:prstGeom prst="rect">
            <a:avLst/>
          </a:prstGeom>
        </p:spPr>
      </p:pic>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F29CEAD-9837-4BE5-BF9C-2B5C30FC974F}"/>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Topographic dissection</a:t>
            </a:r>
            <a:endParaRPr lang="en-US" sz="3467" dirty="0">
              <a:solidFill>
                <a:srgbClr val="7030A0"/>
              </a:solidFill>
            </a:endParaRPr>
          </a:p>
        </p:txBody>
      </p:sp>
      <p:sp>
        <p:nvSpPr>
          <p:cNvPr id="9" name="TextBox 8">
            <a:extLst>
              <a:ext uri="{FF2B5EF4-FFF2-40B4-BE49-F238E27FC236}">
                <a16:creationId xmlns:a16="http://schemas.microsoft.com/office/drawing/2014/main" id="{F3302901-4E2B-49D3-A8D6-2C1E886692BD}"/>
              </a:ext>
            </a:extLst>
          </p:cNvPr>
          <p:cNvSpPr txBox="1"/>
          <p:nvPr/>
        </p:nvSpPr>
        <p:spPr>
          <a:xfrm>
            <a:off x="1038563" y="5011900"/>
            <a:ext cx="4577251" cy="1200329"/>
          </a:xfrm>
          <a:prstGeom prst="rect">
            <a:avLst/>
          </a:prstGeom>
          <a:noFill/>
        </p:spPr>
        <p:txBody>
          <a:bodyPr wrap="square">
            <a:spAutoFit/>
          </a:bodyPr>
          <a:lstStyle/>
          <a:p>
            <a:pPr marL="380990" indent="-380990">
              <a:buFont typeface="Courier New" panose="02070309020205020404" pitchFamily="49" charset="0"/>
              <a:buChar char="o"/>
            </a:pPr>
            <a:r>
              <a:rPr lang="en-US" sz="2400" dirty="0"/>
              <a:t>Low values indicate more incision whereas high values indicate less incision. </a:t>
            </a:r>
          </a:p>
        </p:txBody>
      </p: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8</a:t>
            </a:fld>
            <a:endParaRPr lang="en-US"/>
          </a:p>
        </p:txBody>
      </p:sp>
    </p:spTree>
    <p:extLst>
      <p:ext uri="{BB962C8B-B14F-4D97-AF65-F5344CB8AC3E}">
        <p14:creationId xmlns:p14="http://schemas.microsoft.com/office/powerpoint/2010/main" val="6900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ACE32D1-6EE0-4BD2-9A07-06FF1BAB3BC7}"/>
              </a:ext>
            </a:extLst>
          </p:cNvPr>
          <p:cNvCxnSpPr/>
          <p:nvPr/>
        </p:nvCxnSpPr>
        <p:spPr>
          <a:xfrm>
            <a:off x="756356" y="1230547"/>
            <a:ext cx="10668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F29CEAD-9837-4BE5-BF9C-2B5C30FC974F}"/>
              </a:ext>
            </a:extLst>
          </p:cNvPr>
          <p:cNvSpPr txBox="1">
            <a:spLocks/>
          </p:cNvSpPr>
          <p:nvPr/>
        </p:nvSpPr>
        <p:spPr>
          <a:xfrm>
            <a:off x="711200" y="1741"/>
            <a:ext cx="10769600" cy="1143000"/>
          </a:xfrm>
          <a:prstGeom prst="rect">
            <a:avLst/>
          </a:prstGeom>
        </p:spPr>
        <p:txBody>
          <a:bodyPr vert="horz" lIns="121920" tIns="60960" rIns="121920" bIns="6096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4267" dirty="0">
                <a:solidFill>
                  <a:srgbClr val="7030A0"/>
                </a:solidFill>
              </a:rPr>
              <a:t>Hydrological analysis</a:t>
            </a:r>
            <a:endParaRPr lang="en-US" sz="3467" dirty="0">
              <a:solidFill>
                <a:srgbClr val="7030A0"/>
              </a:solidFill>
            </a:endParaRPr>
          </a:p>
        </p:txBody>
      </p:sp>
      <p:sp>
        <p:nvSpPr>
          <p:cNvPr id="2" name="Slide Number Placeholder 1">
            <a:extLst>
              <a:ext uri="{FF2B5EF4-FFF2-40B4-BE49-F238E27FC236}">
                <a16:creationId xmlns:a16="http://schemas.microsoft.com/office/drawing/2014/main" id="{F944EB44-C60E-4454-B4A5-66BA392EAB86}"/>
              </a:ext>
            </a:extLst>
          </p:cNvPr>
          <p:cNvSpPr>
            <a:spLocks noGrp="1"/>
          </p:cNvSpPr>
          <p:nvPr>
            <p:ph type="sldNum" sz="quarter" idx="12"/>
          </p:nvPr>
        </p:nvSpPr>
        <p:spPr/>
        <p:txBody>
          <a:bodyPr/>
          <a:lstStyle/>
          <a:p>
            <a:fld id="{127DDC20-79C9-9647-820E-6D40A3D210C3}" type="slidenum">
              <a:rPr lang="en-US" smtClean="0"/>
              <a:pPr/>
              <a:t>9</a:t>
            </a:fld>
            <a:endParaRPr lang="en-US"/>
          </a:p>
        </p:txBody>
      </p:sp>
      <p:pic>
        <p:nvPicPr>
          <p:cNvPr id="11" name="Picture 10" descr="watershed">
            <a:extLst>
              <a:ext uri="{FF2B5EF4-FFF2-40B4-BE49-F238E27FC236}">
                <a16:creationId xmlns:a16="http://schemas.microsoft.com/office/drawing/2014/main" id="{C06583AC-ABD2-6377-6BD9-2BAEB6BF6DC5}"/>
              </a:ext>
            </a:extLst>
          </p:cNvPr>
          <p:cNvPicPr>
            <a:picLocks noChangeAspect="1"/>
          </p:cNvPicPr>
          <p:nvPr/>
        </p:nvPicPr>
        <p:blipFill>
          <a:blip r:embed="rId3"/>
          <a:stretch>
            <a:fillRect/>
          </a:stretch>
        </p:blipFill>
        <p:spPr>
          <a:xfrm>
            <a:off x="3718562" y="1399787"/>
            <a:ext cx="4814153" cy="5139127"/>
          </a:xfrm>
          <a:prstGeom prst="rect">
            <a:avLst/>
          </a:prstGeom>
        </p:spPr>
      </p:pic>
      <p:sp>
        <p:nvSpPr>
          <p:cNvPr id="13" name="TextBox 12">
            <a:extLst>
              <a:ext uri="{FF2B5EF4-FFF2-40B4-BE49-F238E27FC236}">
                <a16:creationId xmlns:a16="http://schemas.microsoft.com/office/drawing/2014/main" id="{A366E58B-3FF1-1F69-8E30-BF12F8F14B16}"/>
              </a:ext>
            </a:extLst>
          </p:cNvPr>
          <p:cNvSpPr txBox="1"/>
          <p:nvPr/>
        </p:nvSpPr>
        <p:spPr>
          <a:xfrm>
            <a:off x="851942" y="1682514"/>
            <a:ext cx="2866620" cy="543675"/>
          </a:xfrm>
          <a:prstGeom prst="rect">
            <a:avLst/>
          </a:prstGeom>
          <a:noFill/>
        </p:spPr>
        <p:txBody>
          <a:bodyPr wrap="square">
            <a:spAutoFit/>
          </a:bodyPr>
          <a:lstStyle/>
          <a:p>
            <a:pPr>
              <a:buFont typeface="Courier New" panose="02070309020205020404" pitchFamily="49" charset="0"/>
              <a:buChar char="o"/>
            </a:pPr>
            <a:r>
              <a:rPr lang="en-US" sz="2400" dirty="0"/>
              <a:t> </a:t>
            </a:r>
            <a:r>
              <a:rPr lang="en-US" sz="2933" dirty="0"/>
              <a:t>Watershed</a:t>
            </a:r>
          </a:p>
        </p:txBody>
      </p:sp>
    </p:spTree>
    <p:extLst>
      <p:ext uri="{BB962C8B-B14F-4D97-AF65-F5344CB8AC3E}">
        <p14:creationId xmlns:p14="http://schemas.microsoft.com/office/powerpoint/2010/main" val="24748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2463</Words>
  <Application>Microsoft Office PowerPoint</Application>
  <PresentationFormat>Widescreen</PresentationFormat>
  <Paragraphs>260</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等线</vt:lpstr>
      <vt:lpstr>等线 Light</vt:lpstr>
      <vt:lpstr>Arial</vt:lpstr>
      <vt:lpstr>Cambria Math</vt:lpstr>
      <vt:lpstr>Courier New</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Geomorphometry &amp; Gradients Metrics Toolbox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Wu, Yanan</dc:creator>
  <cp:lastModifiedBy>Wu, Yanan</cp:lastModifiedBy>
  <cp:revision>1</cp:revision>
  <dcterms:created xsi:type="dcterms:W3CDTF">2026-01-20T06:09:51Z</dcterms:created>
  <dcterms:modified xsi:type="dcterms:W3CDTF">2026-01-20T06:10:15Z</dcterms:modified>
</cp:coreProperties>
</file>